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5"/>
  </p:notesMasterIdLst>
  <p:sldIdLst>
    <p:sldId id="264" r:id="rId5"/>
    <p:sldId id="317" r:id="rId6"/>
    <p:sldId id="319" r:id="rId7"/>
    <p:sldId id="318" r:id="rId8"/>
    <p:sldId id="320" r:id="rId9"/>
    <p:sldId id="321" r:id="rId10"/>
    <p:sldId id="323" r:id="rId11"/>
    <p:sldId id="324" r:id="rId12"/>
    <p:sldId id="325" r:id="rId13"/>
    <p:sldId id="266" r:id="rId14"/>
    <p:sldId id="285" r:id="rId15"/>
    <p:sldId id="272" r:id="rId16"/>
    <p:sldId id="268" r:id="rId17"/>
    <p:sldId id="274" r:id="rId18"/>
    <p:sldId id="359" r:id="rId19"/>
    <p:sldId id="265" r:id="rId20"/>
    <p:sldId id="287" r:id="rId21"/>
    <p:sldId id="357" r:id="rId22"/>
    <p:sldId id="360" r:id="rId23"/>
    <p:sldId id="259" r:id="rId24"/>
    <p:sldId id="269" r:id="rId25"/>
    <p:sldId id="316" r:id="rId26"/>
    <p:sldId id="314" r:id="rId27"/>
    <p:sldId id="281" r:id="rId28"/>
    <p:sldId id="364" r:id="rId29"/>
    <p:sldId id="363" r:id="rId30"/>
    <p:sldId id="270" r:id="rId31"/>
    <p:sldId id="315" r:id="rId32"/>
    <p:sldId id="313" r:id="rId33"/>
    <p:sldId id="36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109" d="100"/>
          <a:sy n="109" d="100"/>
        </p:scale>
        <p:origin x="4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9B13D9-4348-4872-A0A5-EACDE019DC7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099E7D5-B42E-4051-AB21-92A68AF002B4}">
      <dgm:prSet/>
      <dgm:spPr/>
      <dgm:t>
        <a:bodyPr/>
        <a:lstStyle/>
        <a:p>
          <a:r>
            <a:rPr lang="en-US"/>
            <a:t>CO L called client’s mother a “c***t” in a text message (2020)</a:t>
          </a:r>
        </a:p>
      </dgm:t>
    </dgm:pt>
    <dgm:pt modelId="{B6FD68A9-ED40-4060-8958-D0527FD3F1BE}" type="parTrans" cxnId="{2DB2E282-3888-45F6-A022-4EA4B140AB0D}">
      <dgm:prSet/>
      <dgm:spPr/>
      <dgm:t>
        <a:bodyPr/>
        <a:lstStyle/>
        <a:p>
          <a:endParaRPr lang="en-US"/>
        </a:p>
      </dgm:t>
    </dgm:pt>
    <dgm:pt modelId="{2C6B81D8-1EBA-4548-865A-454318E66C08}" type="sibTrans" cxnId="{2DB2E282-3888-45F6-A022-4EA4B140AB0D}">
      <dgm:prSet/>
      <dgm:spPr/>
      <dgm:t>
        <a:bodyPr/>
        <a:lstStyle/>
        <a:p>
          <a:endParaRPr lang="en-US"/>
        </a:p>
      </dgm:t>
    </dgm:pt>
    <dgm:pt modelId="{06BD8902-AA2F-4676-BF71-8C172770398C}">
      <dgm:prSet/>
      <dgm:spPr/>
      <dgm:t>
        <a:bodyPr/>
        <a:lstStyle/>
        <a:p>
          <a:r>
            <a:rPr lang="en-US"/>
            <a:t>MN L bartered with client for sexual favors in exchange for rep</a:t>
          </a:r>
        </a:p>
      </dgm:t>
    </dgm:pt>
    <dgm:pt modelId="{09A794D8-A464-4C97-95D3-CD55FBF263F3}" type="parTrans" cxnId="{9D8CBC0A-6904-474E-943B-889652B5A72B}">
      <dgm:prSet/>
      <dgm:spPr/>
      <dgm:t>
        <a:bodyPr/>
        <a:lstStyle/>
        <a:p>
          <a:endParaRPr lang="en-US"/>
        </a:p>
      </dgm:t>
    </dgm:pt>
    <dgm:pt modelId="{88EE8649-B0C5-47C2-9ED8-45912F0F53EA}" type="sibTrans" cxnId="{9D8CBC0A-6904-474E-943B-889652B5A72B}">
      <dgm:prSet/>
      <dgm:spPr/>
      <dgm:t>
        <a:bodyPr/>
        <a:lstStyle/>
        <a:p>
          <a:endParaRPr lang="en-US"/>
        </a:p>
      </dgm:t>
    </dgm:pt>
    <dgm:pt modelId="{BFA460C5-E22E-4F75-AEF6-C40CACC3878A}">
      <dgm:prSet/>
      <dgm:spPr/>
      <dgm:t>
        <a:bodyPr/>
        <a:lstStyle/>
        <a:p>
          <a:r>
            <a:rPr lang="en-US"/>
            <a:t>NJ L sent opposing counsel letter stating that Chinese expert was lying and lying to achieve a goal was considered a sign of intelligence and social skill among “many Chinese” (2019)</a:t>
          </a:r>
        </a:p>
      </dgm:t>
    </dgm:pt>
    <dgm:pt modelId="{956AD426-47A5-49AB-A5AB-4DA3AC0752F9}" type="parTrans" cxnId="{F5B9E746-755D-45F2-BD55-87140C3B11A6}">
      <dgm:prSet/>
      <dgm:spPr/>
      <dgm:t>
        <a:bodyPr/>
        <a:lstStyle/>
        <a:p>
          <a:endParaRPr lang="en-US"/>
        </a:p>
      </dgm:t>
    </dgm:pt>
    <dgm:pt modelId="{EC3CB02D-BEC1-4585-902E-9D8847B6E270}" type="sibTrans" cxnId="{F5B9E746-755D-45F2-BD55-87140C3B11A6}">
      <dgm:prSet/>
      <dgm:spPr/>
      <dgm:t>
        <a:bodyPr/>
        <a:lstStyle/>
        <a:p>
          <a:endParaRPr lang="en-US"/>
        </a:p>
      </dgm:t>
    </dgm:pt>
    <dgm:pt modelId="{B836F680-ED02-4512-956D-BFE8E57971CD}">
      <dgm:prSet/>
      <dgm:spPr/>
      <dgm:t>
        <a:bodyPr/>
        <a:lstStyle/>
        <a:p>
          <a:r>
            <a:rPr lang="en-US"/>
            <a:t>GA L had adversarial encounter with three African American court employees when L was trying to file eviction paperwork, one of the employees improperly placed hands on L, L stated, “I am tired of this racist ghetto B.S.”</a:t>
          </a:r>
        </a:p>
      </dgm:t>
    </dgm:pt>
    <dgm:pt modelId="{B865D3D3-134F-40E4-9F8B-97D1495138D0}" type="parTrans" cxnId="{20C21610-78D3-4BE5-B03F-C194E9F36E6B}">
      <dgm:prSet/>
      <dgm:spPr/>
      <dgm:t>
        <a:bodyPr/>
        <a:lstStyle/>
        <a:p>
          <a:endParaRPr lang="en-US"/>
        </a:p>
      </dgm:t>
    </dgm:pt>
    <dgm:pt modelId="{3B51D1F9-BF4F-4186-BDE1-E871256D986F}" type="sibTrans" cxnId="{20C21610-78D3-4BE5-B03F-C194E9F36E6B}">
      <dgm:prSet/>
      <dgm:spPr/>
      <dgm:t>
        <a:bodyPr/>
        <a:lstStyle/>
        <a:p>
          <a:endParaRPr lang="en-US"/>
        </a:p>
      </dgm:t>
    </dgm:pt>
    <dgm:pt modelId="{9C2240CA-4DBF-49A8-BB59-DF4705C2E216}" type="pres">
      <dgm:prSet presAssocID="{B49B13D9-4348-4872-A0A5-EACDE019DC7B}" presName="linear" presStyleCnt="0">
        <dgm:presLayoutVars>
          <dgm:animLvl val="lvl"/>
          <dgm:resizeHandles val="exact"/>
        </dgm:presLayoutVars>
      </dgm:prSet>
      <dgm:spPr/>
    </dgm:pt>
    <dgm:pt modelId="{4C90B7EE-BA69-4685-900C-9ABE3D80A653}" type="pres">
      <dgm:prSet presAssocID="{B099E7D5-B42E-4051-AB21-92A68AF002B4}" presName="parentText" presStyleLbl="node1" presStyleIdx="0" presStyleCnt="4">
        <dgm:presLayoutVars>
          <dgm:chMax val="0"/>
          <dgm:bulletEnabled val="1"/>
        </dgm:presLayoutVars>
      </dgm:prSet>
      <dgm:spPr/>
    </dgm:pt>
    <dgm:pt modelId="{9FF649F9-2607-4CED-81D7-81A179B45F28}" type="pres">
      <dgm:prSet presAssocID="{2C6B81D8-1EBA-4548-865A-454318E66C08}" presName="spacer" presStyleCnt="0"/>
      <dgm:spPr/>
    </dgm:pt>
    <dgm:pt modelId="{91061757-A121-46EC-9AAC-6388E607D7B0}" type="pres">
      <dgm:prSet presAssocID="{06BD8902-AA2F-4676-BF71-8C172770398C}" presName="parentText" presStyleLbl="node1" presStyleIdx="1" presStyleCnt="4">
        <dgm:presLayoutVars>
          <dgm:chMax val="0"/>
          <dgm:bulletEnabled val="1"/>
        </dgm:presLayoutVars>
      </dgm:prSet>
      <dgm:spPr/>
    </dgm:pt>
    <dgm:pt modelId="{1798DC8F-DA17-4DB6-B2CC-B6F2F2FFFF09}" type="pres">
      <dgm:prSet presAssocID="{88EE8649-B0C5-47C2-9ED8-45912F0F53EA}" presName="spacer" presStyleCnt="0"/>
      <dgm:spPr/>
    </dgm:pt>
    <dgm:pt modelId="{56B15CBF-916C-4C13-BBA9-D5F44DB96B0E}" type="pres">
      <dgm:prSet presAssocID="{BFA460C5-E22E-4F75-AEF6-C40CACC3878A}" presName="parentText" presStyleLbl="node1" presStyleIdx="2" presStyleCnt="4">
        <dgm:presLayoutVars>
          <dgm:chMax val="0"/>
          <dgm:bulletEnabled val="1"/>
        </dgm:presLayoutVars>
      </dgm:prSet>
      <dgm:spPr/>
    </dgm:pt>
    <dgm:pt modelId="{75AE1B6F-9C82-4AF1-A8D4-1058E0D2A09B}" type="pres">
      <dgm:prSet presAssocID="{EC3CB02D-BEC1-4585-902E-9D8847B6E270}" presName="spacer" presStyleCnt="0"/>
      <dgm:spPr/>
    </dgm:pt>
    <dgm:pt modelId="{927C81C3-03EA-4D82-A4A2-F4BE8CD5FE2F}" type="pres">
      <dgm:prSet presAssocID="{B836F680-ED02-4512-956D-BFE8E57971CD}" presName="parentText" presStyleLbl="node1" presStyleIdx="3" presStyleCnt="4">
        <dgm:presLayoutVars>
          <dgm:chMax val="0"/>
          <dgm:bulletEnabled val="1"/>
        </dgm:presLayoutVars>
      </dgm:prSet>
      <dgm:spPr/>
    </dgm:pt>
  </dgm:ptLst>
  <dgm:cxnLst>
    <dgm:cxn modelId="{9D8CBC0A-6904-474E-943B-889652B5A72B}" srcId="{B49B13D9-4348-4872-A0A5-EACDE019DC7B}" destId="{06BD8902-AA2F-4676-BF71-8C172770398C}" srcOrd="1" destOrd="0" parTransId="{09A794D8-A464-4C97-95D3-CD55FBF263F3}" sibTransId="{88EE8649-B0C5-47C2-9ED8-45912F0F53EA}"/>
    <dgm:cxn modelId="{20C21610-78D3-4BE5-B03F-C194E9F36E6B}" srcId="{B49B13D9-4348-4872-A0A5-EACDE019DC7B}" destId="{B836F680-ED02-4512-956D-BFE8E57971CD}" srcOrd="3" destOrd="0" parTransId="{B865D3D3-134F-40E4-9F8B-97D1495138D0}" sibTransId="{3B51D1F9-BF4F-4186-BDE1-E871256D986F}"/>
    <dgm:cxn modelId="{85174518-3809-4889-A2F7-E73475867CBB}" type="presOf" srcId="{BFA460C5-E22E-4F75-AEF6-C40CACC3878A}" destId="{56B15CBF-916C-4C13-BBA9-D5F44DB96B0E}" srcOrd="0" destOrd="0" presId="urn:microsoft.com/office/officeart/2005/8/layout/vList2"/>
    <dgm:cxn modelId="{4221B21F-8216-4C9B-9F7A-4403DFD7B56E}" type="presOf" srcId="{06BD8902-AA2F-4676-BF71-8C172770398C}" destId="{91061757-A121-46EC-9AAC-6388E607D7B0}" srcOrd="0" destOrd="0" presId="urn:microsoft.com/office/officeart/2005/8/layout/vList2"/>
    <dgm:cxn modelId="{BF0E2A21-A150-4C28-BC72-2AC44F95BBB8}" type="presOf" srcId="{B099E7D5-B42E-4051-AB21-92A68AF002B4}" destId="{4C90B7EE-BA69-4685-900C-9ABE3D80A653}" srcOrd="0" destOrd="0" presId="urn:microsoft.com/office/officeart/2005/8/layout/vList2"/>
    <dgm:cxn modelId="{F5B9E746-755D-45F2-BD55-87140C3B11A6}" srcId="{B49B13D9-4348-4872-A0A5-EACDE019DC7B}" destId="{BFA460C5-E22E-4F75-AEF6-C40CACC3878A}" srcOrd="2" destOrd="0" parTransId="{956AD426-47A5-49AB-A5AB-4DA3AC0752F9}" sibTransId="{EC3CB02D-BEC1-4585-902E-9D8847B6E270}"/>
    <dgm:cxn modelId="{B6C2D17F-46FD-433F-97A1-7D8D928AFF2D}" type="presOf" srcId="{B49B13D9-4348-4872-A0A5-EACDE019DC7B}" destId="{9C2240CA-4DBF-49A8-BB59-DF4705C2E216}" srcOrd="0" destOrd="0" presId="urn:microsoft.com/office/officeart/2005/8/layout/vList2"/>
    <dgm:cxn modelId="{2DB2E282-3888-45F6-A022-4EA4B140AB0D}" srcId="{B49B13D9-4348-4872-A0A5-EACDE019DC7B}" destId="{B099E7D5-B42E-4051-AB21-92A68AF002B4}" srcOrd="0" destOrd="0" parTransId="{B6FD68A9-ED40-4060-8958-D0527FD3F1BE}" sibTransId="{2C6B81D8-1EBA-4548-865A-454318E66C08}"/>
    <dgm:cxn modelId="{0AC009AC-953E-4470-AE97-4874EFA2906D}" type="presOf" srcId="{B836F680-ED02-4512-956D-BFE8E57971CD}" destId="{927C81C3-03EA-4D82-A4A2-F4BE8CD5FE2F}" srcOrd="0" destOrd="0" presId="urn:microsoft.com/office/officeart/2005/8/layout/vList2"/>
    <dgm:cxn modelId="{93A54DD9-7E45-4BA4-A7EC-5EAB39656FF4}" type="presParOf" srcId="{9C2240CA-4DBF-49A8-BB59-DF4705C2E216}" destId="{4C90B7EE-BA69-4685-900C-9ABE3D80A653}" srcOrd="0" destOrd="0" presId="urn:microsoft.com/office/officeart/2005/8/layout/vList2"/>
    <dgm:cxn modelId="{0924F0B4-FE86-4519-A31E-A4BD8779C1B7}" type="presParOf" srcId="{9C2240CA-4DBF-49A8-BB59-DF4705C2E216}" destId="{9FF649F9-2607-4CED-81D7-81A179B45F28}" srcOrd="1" destOrd="0" presId="urn:microsoft.com/office/officeart/2005/8/layout/vList2"/>
    <dgm:cxn modelId="{7BE6CEB2-9B34-41DF-A8E0-EC266F15F381}" type="presParOf" srcId="{9C2240CA-4DBF-49A8-BB59-DF4705C2E216}" destId="{91061757-A121-46EC-9AAC-6388E607D7B0}" srcOrd="2" destOrd="0" presId="urn:microsoft.com/office/officeart/2005/8/layout/vList2"/>
    <dgm:cxn modelId="{FADE6DD7-F9C7-49F3-A9D8-91464171B1AB}" type="presParOf" srcId="{9C2240CA-4DBF-49A8-BB59-DF4705C2E216}" destId="{1798DC8F-DA17-4DB6-B2CC-B6F2F2FFFF09}" srcOrd="3" destOrd="0" presId="urn:microsoft.com/office/officeart/2005/8/layout/vList2"/>
    <dgm:cxn modelId="{8F9D5D32-A6D1-4605-8FE6-E0C2B494FDE9}" type="presParOf" srcId="{9C2240CA-4DBF-49A8-BB59-DF4705C2E216}" destId="{56B15CBF-916C-4C13-BBA9-D5F44DB96B0E}" srcOrd="4" destOrd="0" presId="urn:microsoft.com/office/officeart/2005/8/layout/vList2"/>
    <dgm:cxn modelId="{9DF70B3A-DAB6-4024-B414-4BF34708F98C}" type="presParOf" srcId="{9C2240CA-4DBF-49A8-BB59-DF4705C2E216}" destId="{75AE1B6F-9C82-4AF1-A8D4-1058E0D2A09B}" srcOrd="5" destOrd="0" presId="urn:microsoft.com/office/officeart/2005/8/layout/vList2"/>
    <dgm:cxn modelId="{5ABCF8B3-9BD3-48FF-BE05-98AEBFC7FF6E}" type="presParOf" srcId="{9C2240CA-4DBF-49A8-BB59-DF4705C2E216}" destId="{927C81C3-03EA-4D82-A4A2-F4BE8CD5FE2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02538D-23C6-4CD2-A957-D9906E33AD6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60EF11D-60A4-45E7-B318-7284A26C35F3}">
      <dgm:prSet custT="1"/>
      <dgm:spPr/>
      <dgm:t>
        <a:bodyPr/>
        <a:lstStyle/>
        <a:p>
          <a:pPr>
            <a:lnSpc>
              <a:spcPct val="100000"/>
            </a:lnSpc>
          </a:pPr>
          <a:r>
            <a:rPr lang="en-US" sz="1600" dirty="0"/>
            <a:t>MRPC 8.3</a:t>
          </a:r>
        </a:p>
      </dgm:t>
    </dgm:pt>
    <dgm:pt modelId="{C6291096-2035-4117-8AC6-83D3B8ACE346}" type="parTrans" cxnId="{D1E03A2F-6D21-47E3-B5AD-FD0E470C0BB0}">
      <dgm:prSet/>
      <dgm:spPr/>
      <dgm:t>
        <a:bodyPr/>
        <a:lstStyle/>
        <a:p>
          <a:endParaRPr lang="en-US"/>
        </a:p>
      </dgm:t>
    </dgm:pt>
    <dgm:pt modelId="{B95FDAE2-6A03-41DF-8873-AD39A7518A78}" type="sibTrans" cxnId="{D1E03A2F-6D21-47E3-B5AD-FD0E470C0BB0}">
      <dgm:prSet/>
      <dgm:spPr/>
      <dgm:t>
        <a:bodyPr/>
        <a:lstStyle/>
        <a:p>
          <a:endParaRPr lang="en-US"/>
        </a:p>
      </dgm:t>
    </dgm:pt>
    <dgm:pt modelId="{2471E38D-1456-4957-A58A-FBA282A6FC5D}">
      <dgm:prSet custT="1"/>
      <dgm:spPr/>
      <dgm:t>
        <a:bodyPr/>
        <a:lstStyle/>
        <a:p>
          <a:pPr>
            <a:lnSpc>
              <a:spcPct val="100000"/>
            </a:lnSpc>
          </a:pPr>
          <a:r>
            <a:rPr lang="en-US" sz="1200" dirty="0"/>
            <a:t>A lawyer who knows that another lawyer has committed a violation of MRPC </a:t>
          </a:r>
          <a:r>
            <a:rPr lang="en-US" sz="1200" b="1" i="1" dirty="0"/>
            <a:t>that raises a substantial question as to that lawyer’s honesty, trustworthiness or fitness as a lawyer in other respects</a:t>
          </a:r>
          <a:r>
            <a:rPr lang="en-US" sz="1200" dirty="0"/>
            <a:t>,</a:t>
          </a:r>
          <a:r>
            <a:rPr lang="en-US" sz="1200" b="1" i="1" dirty="0"/>
            <a:t> </a:t>
          </a:r>
          <a:r>
            <a:rPr lang="en-US" sz="1200" dirty="0"/>
            <a:t>shall inform the appropriate professional authority</a:t>
          </a:r>
        </a:p>
      </dgm:t>
    </dgm:pt>
    <dgm:pt modelId="{CBC60FD7-26B3-4B5A-9C29-F8CA3C6354F0}" type="parTrans" cxnId="{C991F614-828D-4FBC-BAF9-E2224923769D}">
      <dgm:prSet/>
      <dgm:spPr/>
      <dgm:t>
        <a:bodyPr/>
        <a:lstStyle/>
        <a:p>
          <a:endParaRPr lang="en-US"/>
        </a:p>
      </dgm:t>
    </dgm:pt>
    <dgm:pt modelId="{41868CAD-1724-4501-AE8B-BBA13A16E25B}" type="sibTrans" cxnId="{C991F614-828D-4FBC-BAF9-E2224923769D}">
      <dgm:prSet/>
      <dgm:spPr/>
      <dgm:t>
        <a:bodyPr/>
        <a:lstStyle/>
        <a:p>
          <a:endParaRPr lang="en-US"/>
        </a:p>
      </dgm:t>
    </dgm:pt>
    <dgm:pt modelId="{6AE149EF-549A-4A2C-9904-59E90F7D6304}">
      <dgm:prSet/>
      <dgm:spPr/>
      <dgm:t>
        <a:bodyPr/>
        <a:lstStyle/>
        <a:p>
          <a:pPr>
            <a:lnSpc>
              <a:spcPct val="100000"/>
            </a:lnSpc>
          </a:pPr>
          <a:r>
            <a:rPr lang="en-US" dirty="0"/>
            <a:t>A lawyer who knows that a judge has committed a violation of applicable rules of judicial conduct </a:t>
          </a:r>
          <a:r>
            <a:rPr lang="en-US" b="1" i="1" dirty="0"/>
            <a:t>that raises a substantial question as to the judge’s fitness for office </a:t>
          </a:r>
          <a:r>
            <a:rPr lang="en-US" dirty="0"/>
            <a:t>shall inform the appropriate professional authority</a:t>
          </a:r>
        </a:p>
      </dgm:t>
    </dgm:pt>
    <dgm:pt modelId="{F960173E-19D7-46FB-BA6F-7316686F6A71}" type="parTrans" cxnId="{FC9112F3-D9CF-4DF3-B982-A79FBABFD212}">
      <dgm:prSet/>
      <dgm:spPr/>
      <dgm:t>
        <a:bodyPr/>
        <a:lstStyle/>
        <a:p>
          <a:endParaRPr lang="en-US"/>
        </a:p>
      </dgm:t>
    </dgm:pt>
    <dgm:pt modelId="{E1105329-8941-497E-922C-CE2F60EBA37F}" type="sibTrans" cxnId="{FC9112F3-D9CF-4DF3-B982-A79FBABFD212}">
      <dgm:prSet/>
      <dgm:spPr/>
      <dgm:t>
        <a:bodyPr/>
        <a:lstStyle/>
        <a:p>
          <a:endParaRPr lang="en-US"/>
        </a:p>
      </dgm:t>
    </dgm:pt>
    <dgm:pt modelId="{94C0060B-6F32-4A1F-9A6E-C83254A34D74}" type="pres">
      <dgm:prSet presAssocID="{E802538D-23C6-4CD2-A957-D9906E33AD6A}" presName="root" presStyleCnt="0">
        <dgm:presLayoutVars>
          <dgm:dir/>
          <dgm:resizeHandles val="exact"/>
        </dgm:presLayoutVars>
      </dgm:prSet>
      <dgm:spPr/>
    </dgm:pt>
    <dgm:pt modelId="{29D12F6D-87E2-483D-8682-BDF71E46493E}" type="pres">
      <dgm:prSet presAssocID="{860EF11D-60A4-45E7-B318-7284A26C35F3}" presName="compNode" presStyleCnt="0"/>
      <dgm:spPr/>
    </dgm:pt>
    <dgm:pt modelId="{8AF07150-55E4-4D18-93E0-C7EABF14AA4A}" type="pres">
      <dgm:prSet presAssocID="{860EF11D-60A4-45E7-B318-7284A26C35F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47AD64F1-0C19-4A8D-9A85-191A64F583BA}" type="pres">
      <dgm:prSet presAssocID="{860EF11D-60A4-45E7-B318-7284A26C35F3}" presName="spaceRect" presStyleCnt="0"/>
      <dgm:spPr/>
    </dgm:pt>
    <dgm:pt modelId="{9B7D2EFF-1EB0-431F-BDDF-C563070AEE73}" type="pres">
      <dgm:prSet presAssocID="{860EF11D-60A4-45E7-B318-7284A26C35F3}" presName="textRect" presStyleLbl="revTx" presStyleIdx="0" presStyleCnt="3">
        <dgm:presLayoutVars>
          <dgm:chMax val="1"/>
          <dgm:chPref val="1"/>
        </dgm:presLayoutVars>
      </dgm:prSet>
      <dgm:spPr/>
    </dgm:pt>
    <dgm:pt modelId="{E971A642-110D-4103-9040-AA97543D529B}" type="pres">
      <dgm:prSet presAssocID="{B95FDAE2-6A03-41DF-8873-AD39A7518A78}" presName="sibTrans" presStyleCnt="0"/>
      <dgm:spPr/>
    </dgm:pt>
    <dgm:pt modelId="{4D5DA559-790E-4F46-A820-5CB889A461BF}" type="pres">
      <dgm:prSet presAssocID="{2471E38D-1456-4957-A58A-FBA282A6FC5D}" presName="compNode" presStyleCnt="0"/>
      <dgm:spPr/>
    </dgm:pt>
    <dgm:pt modelId="{BD430265-A4D0-42CF-81E9-723B38AFC547}" type="pres">
      <dgm:prSet presAssocID="{2471E38D-1456-4957-A58A-FBA282A6FC5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ales of Justice"/>
        </a:ext>
      </dgm:extLst>
    </dgm:pt>
    <dgm:pt modelId="{55904180-F61D-4F63-8930-F16CC0278E10}" type="pres">
      <dgm:prSet presAssocID="{2471E38D-1456-4957-A58A-FBA282A6FC5D}" presName="spaceRect" presStyleCnt="0"/>
      <dgm:spPr/>
    </dgm:pt>
    <dgm:pt modelId="{3E84A6C9-D463-4EBB-8674-25E95EE7DC74}" type="pres">
      <dgm:prSet presAssocID="{2471E38D-1456-4957-A58A-FBA282A6FC5D}" presName="textRect" presStyleLbl="revTx" presStyleIdx="1" presStyleCnt="3" custScaleX="198277" custScaleY="135180">
        <dgm:presLayoutVars>
          <dgm:chMax val="1"/>
          <dgm:chPref val="1"/>
        </dgm:presLayoutVars>
      </dgm:prSet>
      <dgm:spPr/>
    </dgm:pt>
    <dgm:pt modelId="{BEE90425-03A4-4E18-A022-FA9B1C6800C9}" type="pres">
      <dgm:prSet presAssocID="{41868CAD-1724-4501-AE8B-BBA13A16E25B}" presName="sibTrans" presStyleCnt="0"/>
      <dgm:spPr/>
    </dgm:pt>
    <dgm:pt modelId="{3F1D1D85-068D-452D-8C23-B2A59164C3C2}" type="pres">
      <dgm:prSet presAssocID="{6AE149EF-549A-4A2C-9904-59E90F7D6304}" presName="compNode" presStyleCnt="0"/>
      <dgm:spPr/>
    </dgm:pt>
    <dgm:pt modelId="{F1F4540B-48CD-4B57-957E-B1EA905C0B32}" type="pres">
      <dgm:prSet presAssocID="{6AE149EF-549A-4A2C-9904-59E90F7D630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Judge"/>
        </a:ext>
      </dgm:extLst>
    </dgm:pt>
    <dgm:pt modelId="{02DA29D9-23B3-439A-9FA8-50115B6F2814}" type="pres">
      <dgm:prSet presAssocID="{6AE149EF-549A-4A2C-9904-59E90F7D6304}" presName="spaceRect" presStyleCnt="0"/>
      <dgm:spPr/>
    </dgm:pt>
    <dgm:pt modelId="{1AA217F1-C38B-42DB-939E-BC0AF0F1C560}" type="pres">
      <dgm:prSet presAssocID="{6AE149EF-549A-4A2C-9904-59E90F7D6304}" presName="textRect" presStyleLbl="revTx" presStyleIdx="2" presStyleCnt="3" custScaleY="152185">
        <dgm:presLayoutVars>
          <dgm:chMax val="1"/>
          <dgm:chPref val="1"/>
        </dgm:presLayoutVars>
      </dgm:prSet>
      <dgm:spPr/>
    </dgm:pt>
  </dgm:ptLst>
  <dgm:cxnLst>
    <dgm:cxn modelId="{C991F614-828D-4FBC-BAF9-E2224923769D}" srcId="{E802538D-23C6-4CD2-A957-D9906E33AD6A}" destId="{2471E38D-1456-4957-A58A-FBA282A6FC5D}" srcOrd="1" destOrd="0" parTransId="{CBC60FD7-26B3-4B5A-9C29-F8CA3C6354F0}" sibTransId="{41868CAD-1724-4501-AE8B-BBA13A16E25B}"/>
    <dgm:cxn modelId="{3635D52B-974B-461D-B337-2A027CDCD6A8}" type="presOf" srcId="{860EF11D-60A4-45E7-B318-7284A26C35F3}" destId="{9B7D2EFF-1EB0-431F-BDDF-C563070AEE73}" srcOrd="0" destOrd="0" presId="urn:microsoft.com/office/officeart/2018/2/layout/IconLabelList"/>
    <dgm:cxn modelId="{D1E03A2F-6D21-47E3-B5AD-FD0E470C0BB0}" srcId="{E802538D-23C6-4CD2-A957-D9906E33AD6A}" destId="{860EF11D-60A4-45E7-B318-7284A26C35F3}" srcOrd="0" destOrd="0" parTransId="{C6291096-2035-4117-8AC6-83D3B8ACE346}" sibTransId="{B95FDAE2-6A03-41DF-8873-AD39A7518A78}"/>
    <dgm:cxn modelId="{0BA3825B-C56B-411B-92D3-E3CA784BE684}" type="presOf" srcId="{2471E38D-1456-4957-A58A-FBA282A6FC5D}" destId="{3E84A6C9-D463-4EBB-8674-25E95EE7DC74}" srcOrd="0" destOrd="0" presId="urn:microsoft.com/office/officeart/2018/2/layout/IconLabelList"/>
    <dgm:cxn modelId="{6FC1FAC5-187B-4DE2-A6D8-04E415A01523}" type="presOf" srcId="{6AE149EF-549A-4A2C-9904-59E90F7D6304}" destId="{1AA217F1-C38B-42DB-939E-BC0AF0F1C560}" srcOrd="0" destOrd="0" presId="urn:microsoft.com/office/officeart/2018/2/layout/IconLabelList"/>
    <dgm:cxn modelId="{FC9112F3-D9CF-4DF3-B982-A79FBABFD212}" srcId="{E802538D-23C6-4CD2-A957-D9906E33AD6A}" destId="{6AE149EF-549A-4A2C-9904-59E90F7D6304}" srcOrd="2" destOrd="0" parTransId="{F960173E-19D7-46FB-BA6F-7316686F6A71}" sibTransId="{E1105329-8941-497E-922C-CE2F60EBA37F}"/>
    <dgm:cxn modelId="{DE6E9DF8-A7F6-492A-A6B8-A551C415777B}" type="presOf" srcId="{E802538D-23C6-4CD2-A957-D9906E33AD6A}" destId="{94C0060B-6F32-4A1F-9A6E-C83254A34D74}" srcOrd="0" destOrd="0" presId="urn:microsoft.com/office/officeart/2018/2/layout/IconLabelList"/>
    <dgm:cxn modelId="{7469608D-1DD4-441B-A6EA-142D2377EFA8}" type="presParOf" srcId="{94C0060B-6F32-4A1F-9A6E-C83254A34D74}" destId="{29D12F6D-87E2-483D-8682-BDF71E46493E}" srcOrd="0" destOrd="0" presId="urn:microsoft.com/office/officeart/2018/2/layout/IconLabelList"/>
    <dgm:cxn modelId="{614565E2-9E77-41D1-9FFA-740827BFD8B8}" type="presParOf" srcId="{29D12F6D-87E2-483D-8682-BDF71E46493E}" destId="{8AF07150-55E4-4D18-93E0-C7EABF14AA4A}" srcOrd="0" destOrd="0" presId="urn:microsoft.com/office/officeart/2018/2/layout/IconLabelList"/>
    <dgm:cxn modelId="{E409BA4B-52E7-4A5F-9B5F-D291D5CB9906}" type="presParOf" srcId="{29D12F6D-87E2-483D-8682-BDF71E46493E}" destId="{47AD64F1-0C19-4A8D-9A85-191A64F583BA}" srcOrd="1" destOrd="0" presId="urn:microsoft.com/office/officeart/2018/2/layout/IconLabelList"/>
    <dgm:cxn modelId="{554FF7BD-183A-430A-AA2D-B93FAABF2EE6}" type="presParOf" srcId="{29D12F6D-87E2-483D-8682-BDF71E46493E}" destId="{9B7D2EFF-1EB0-431F-BDDF-C563070AEE73}" srcOrd="2" destOrd="0" presId="urn:microsoft.com/office/officeart/2018/2/layout/IconLabelList"/>
    <dgm:cxn modelId="{AD0758F9-3D6B-461C-9E50-DEE7003C0747}" type="presParOf" srcId="{94C0060B-6F32-4A1F-9A6E-C83254A34D74}" destId="{E971A642-110D-4103-9040-AA97543D529B}" srcOrd="1" destOrd="0" presId="urn:microsoft.com/office/officeart/2018/2/layout/IconLabelList"/>
    <dgm:cxn modelId="{F8126A78-BCCE-4E8C-A1A0-86FC6BE96E86}" type="presParOf" srcId="{94C0060B-6F32-4A1F-9A6E-C83254A34D74}" destId="{4D5DA559-790E-4F46-A820-5CB889A461BF}" srcOrd="2" destOrd="0" presId="urn:microsoft.com/office/officeart/2018/2/layout/IconLabelList"/>
    <dgm:cxn modelId="{E28E9B45-7917-4BDF-8341-90F0B81A675D}" type="presParOf" srcId="{4D5DA559-790E-4F46-A820-5CB889A461BF}" destId="{BD430265-A4D0-42CF-81E9-723B38AFC547}" srcOrd="0" destOrd="0" presId="urn:microsoft.com/office/officeart/2018/2/layout/IconLabelList"/>
    <dgm:cxn modelId="{65E08F22-0FD1-4C75-BFF7-0E1A4B62CD7B}" type="presParOf" srcId="{4D5DA559-790E-4F46-A820-5CB889A461BF}" destId="{55904180-F61D-4F63-8930-F16CC0278E10}" srcOrd="1" destOrd="0" presId="urn:microsoft.com/office/officeart/2018/2/layout/IconLabelList"/>
    <dgm:cxn modelId="{3B4354F1-9B37-41C8-9687-358D09CC88FF}" type="presParOf" srcId="{4D5DA559-790E-4F46-A820-5CB889A461BF}" destId="{3E84A6C9-D463-4EBB-8674-25E95EE7DC74}" srcOrd="2" destOrd="0" presId="urn:microsoft.com/office/officeart/2018/2/layout/IconLabelList"/>
    <dgm:cxn modelId="{219FD805-97E5-4201-A301-95AEDFCDDC90}" type="presParOf" srcId="{94C0060B-6F32-4A1F-9A6E-C83254A34D74}" destId="{BEE90425-03A4-4E18-A022-FA9B1C6800C9}" srcOrd="3" destOrd="0" presId="urn:microsoft.com/office/officeart/2018/2/layout/IconLabelList"/>
    <dgm:cxn modelId="{8C2324AA-CFC0-4E35-BF4A-79BE92CB267D}" type="presParOf" srcId="{94C0060B-6F32-4A1F-9A6E-C83254A34D74}" destId="{3F1D1D85-068D-452D-8C23-B2A59164C3C2}" srcOrd="4" destOrd="0" presId="urn:microsoft.com/office/officeart/2018/2/layout/IconLabelList"/>
    <dgm:cxn modelId="{E1AE2B79-56E4-432C-8D2E-9DEFF34A262A}" type="presParOf" srcId="{3F1D1D85-068D-452D-8C23-B2A59164C3C2}" destId="{F1F4540B-48CD-4B57-957E-B1EA905C0B32}" srcOrd="0" destOrd="0" presId="urn:microsoft.com/office/officeart/2018/2/layout/IconLabelList"/>
    <dgm:cxn modelId="{4C00DAC5-636F-4DCA-816E-49EA8B10CF91}" type="presParOf" srcId="{3F1D1D85-068D-452D-8C23-B2A59164C3C2}" destId="{02DA29D9-23B3-439A-9FA8-50115B6F2814}" srcOrd="1" destOrd="0" presId="urn:microsoft.com/office/officeart/2018/2/layout/IconLabelList"/>
    <dgm:cxn modelId="{856328F6-093F-4A91-9272-69C6241C474B}" type="presParOf" srcId="{3F1D1D85-068D-452D-8C23-B2A59164C3C2}" destId="{1AA217F1-C38B-42DB-939E-BC0AF0F1C56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90B7EE-BA69-4685-900C-9ABE3D80A653}">
      <dsp:nvSpPr>
        <dsp:cNvPr id="0" name=""/>
        <dsp:cNvSpPr/>
      </dsp:nvSpPr>
      <dsp:spPr>
        <a:xfrm>
          <a:off x="0" y="366258"/>
          <a:ext cx="6002110" cy="72104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CO L called client’s mother a “c***t” in a text message (2020)</a:t>
          </a:r>
        </a:p>
      </dsp:txBody>
      <dsp:txXfrm>
        <a:off x="35199" y="401457"/>
        <a:ext cx="5931712" cy="650651"/>
      </dsp:txXfrm>
    </dsp:sp>
    <dsp:sp modelId="{91061757-A121-46EC-9AAC-6388E607D7B0}">
      <dsp:nvSpPr>
        <dsp:cNvPr id="0" name=""/>
        <dsp:cNvSpPr/>
      </dsp:nvSpPr>
      <dsp:spPr>
        <a:xfrm>
          <a:off x="0" y="1124747"/>
          <a:ext cx="6002110" cy="721049"/>
        </a:xfrm>
        <a:prstGeom prst="roundRect">
          <a:avLst/>
        </a:prstGeom>
        <a:solidFill>
          <a:schemeClr val="accent5">
            <a:hueOff val="-3327248"/>
            <a:satOff val="-5151"/>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MN L bartered with client for sexual favors in exchange for rep</a:t>
          </a:r>
        </a:p>
      </dsp:txBody>
      <dsp:txXfrm>
        <a:off x="35199" y="1159946"/>
        <a:ext cx="5931712" cy="650651"/>
      </dsp:txXfrm>
    </dsp:sp>
    <dsp:sp modelId="{56B15CBF-916C-4C13-BBA9-D5F44DB96B0E}">
      <dsp:nvSpPr>
        <dsp:cNvPr id="0" name=""/>
        <dsp:cNvSpPr/>
      </dsp:nvSpPr>
      <dsp:spPr>
        <a:xfrm>
          <a:off x="0" y="1883236"/>
          <a:ext cx="6002110" cy="721049"/>
        </a:xfrm>
        <a:prstGeom prst="roundRect">
          <a:avLst/>
        </a:prstGeom>
        <a:solidFill>
          <a:schemeClr val="accent5">
            <a:hueOff val="-6654497"/>
            <a:satOff val="-10303"/>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NJ L sent opposing counsel letter stating that Chinese expert was lying and lying to achieve a goal was considered a sign of intelligence and social skill among “many Chinese” (2019)</a:t>
          </a:r>
        </a:p>
      </dsp:txBody>
      <dsp:txXfrm>
        <a:off x="35199" y="1918435"/>
        <a:ext cx="5931712" cy="650651"/>
      </dsp:txXfrm>
    </dsp:sp>
    <dsp:sp modelId="{927C81C3-03EA-4D82-A4A2-F4BE8CD5FE2F}">
      <dsp:nvSpPr>
        <dsp:cNvPr id="0" name=""/>
        <dsp:cNvSpPr/>
      </dsp:nvSpPr>
      <dsp:spPr>
        <a:xfrm>
          <a:off x="0" y="2641726"/>
          <a:ext cx="6002110" cy="721049"/>
        </a:xfrm>
        <a:prstGeom prst="roundRect">
          <a:avLst/>
        </a:prstGeom>
        <a:solidFill>
          <a:schemeClr val="accent5">
            <a:hueOff val="-9981745"/>
            <a:satOff val="-15454"/>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GA L had adversarial encounter with three African American court employees when L was trying to file eviction paperwork, one of the employees improperly placed hands on L, L stated, “I am tired of this racist ghetto B.S.”</a:t>
          </a:r>
        </a:p>
      </dsp:txBody>
      <dsp:txXfrm>
        <a:off x="35199" y="2676925"/>
        <a:ext cx="5931712" cy="6506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07150-55E4-4D18-93E0-C7EABF14AA4A}">
      <dsp:nvSpPr>
        <dsp:cNvPr id="0" name=""/>
        <dsp:cNvSpPr/>
      </dsp:nvSpPr>
      <dsp:spPr>
        <a:xfrm>
          <a:off x="1108830" y="906067"/>
          <a:ext cx="1076180" cy="10761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7D2EFF-1EB0-431F-BDDF-C563070AEE73}">
      <dsp:nvSpPr>
        <dsp:cNvPr id="0" name=""/>
        <dsp:cNvSpPr/>
      </dsp:nvSpPr>
      <dsp:spPr>
        <a:xfrm>
          <a:off x="451164" y="2363422"/>
          <a:ext cx="2391512" cy="1081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MRPC 8.3</a:t>
          </a:r>
        </a:p>
      </dsp:txBody>
      <dsp:txXfrm>
        <a:off x="451164" y="2363422"/>
        <a:ext cx="2391512" cy="1081847"/>
      </dsp:txXfrm>
    </dsp:sp>
    <dsp:sp modelId="{BD430265-A4D0-42CF-81E9-723B38AFC547}">
      <dsp:nvSpPr>
        <dsp:cNvPr id="0" name=""/>
        <dsp:cNvSpPr/>
      </dsp:nvSpPr>
      <dsp:spPr>
        <a:xfrm>
          <a:off x="5094011" y="810919"/>
          <a:ext cx="1076180" cy="10761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84A6C9-D463-4EBB-8674-25E95EE7DC74}">
      <dsp:nvSpPr>
        <dsp:cNvPr id="0" name=""/>
        <dsp:cNvSpPr/>
      </dsp:nvSpPr>
      <dsp:spPr>
        <a:xfrm>
          <a:off x="3261191" y="2077977"/>
          <a:ext cx="4741819" cy="1462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A lawyer who knows that another lawyer has committed a violation of MRPC </a:t>
          </a:r>
          <a:r>
            <a:rPr lang="en-US" sz="1200" b="1" i="1" kern="1200" dirty="0"/>
            <a:t>that raises a substantial question as to that lawyer’s honesty, trustworthiness or fitness as a lawyer in other respects</a:t>
          </a:r>
          <a:r>
            <a:rPr lang="en-US" sz="1200" kern="1200" dirty="0"/>
            <a:t>,</a:t>
          </a:r>
          <a:r>
            <a:rPr lang="en-US" sz="1200" b="1" i="1" kern="1200" dirty="0"/>
            <a:t> </a:t>
          </a:r>
          <a:r>
            <a:rPr lang="en-US" sz="1200" kern="1200" dirty="0"/>
            <a:t>shall inform the appropriate professional authority</a:t>
          </a:r>
        </a:p>
      </dsp:txBody>
      <dsp:txXfrm>
        <a:off x="3261191" y="2077977"/>
        <a:ext cx="4741819" cy="1462441"/>
      </dsp:txXfrm>
    </dsp:sp>
    <dsp:sp modelId="{F1F4540B-48CD-4B57-957E-B1EA905C0B32}">
      <dsp:nvSpPr>
        <dsp:cNvPr id="0" name=""/>
        <dsp:cNvSpPr/>
      </dsp:nvSpPr>
      <dsp:spPr>
        <a:xfrm>
          <a:off x="9079192" y="764927"/>
          <a:ext cx="1076180" cy="10761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A217F1-C38B-42DB-939E-BC0AF0F1C560}">
      <dsp:nvSpPr>
        <dsp:cNvPr id="0" name=""/>
        <dsp:cNvSpPr/>
      </dsp:nvSpPr>
      <dsp:spPr>
        <a:xfrm>
          <a:off x="8421526" y="1940001"/>
          <a:ext cx="2391512" cy="1646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A lawyer who knows that a judge has committed a violation of applicable rules of judicial conduct </a:t>
          </a:r>
          <a:r>
            <a:rPr lang="en-US" sz="1100" b="1" i="1" kern="1200" dirty="0"/>
            <a:t>that raises a substantial question as to the judge’s fitness for office </a:t>
          </a:r>
          <a:r>
            <a:rPr lang="en-US" sz="1100" kern="1200" dirty="0"/>
            <a:t>shall inform the appropriate professional authority</a:t>
          </a:r>
        </a:p>
      </dsp:txBody>
      <dsp:txXfrm>
        <a:off x="8421526" y="1940001"/>
        <a:ext cx="2391512" cy="16464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10/29/2021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Haters </a:t>
            </a:r>
            <a:r>
              <a:rPr lang="en-US" dirty="0" err="1"/>
              <a:t>gonna</a:t>
            </a:r>
            <a:r>
              <a:rPr lang="en-US" dirty="0"/>
              <a:t> hate; </a:t>
            </a:r>
          </a:p>
        </p:txBody>
      </p:sp>
      <p:sp>
        <p:nvSpPr>
          <p:cNvPr id="4" name="Slide Number Placeholder 3"/>
          <p:cNvSpPr>
            <a:spLocks noGrp="1"/>
          </p:cNvSpPr>
          <p:nvPr>
            <p:ph type="sldNum" sz="quarter" idx="5"/>
          </p:nvPr>
        </p:nvSpPr>
        <p:spPr/>
        <p:txBody>
          <a:bodyPr/>
          <a:lstStyle/>
          <a:p>
            <a:fld id="{CE5FCE9E-7321-4A87-BB04-B4B188074A23}" type="slidenum">
              <a:rPr lang="en-US" smtClean="0"/>
              <a:t>10</a:t>
            </a:fld>
            <a:endParaRPr lang="en-US"/>
          </a:p>
        </p:txBody>
      </p:sp>
    </p:spTree>
    <p:extLst>
      <p:ext uri="{BB962C8B-B14F-4D97-AF65-F5344CB8AC3E}">
        <p14:creationId xmlns:p14="http://schemas.microsoft.com/office/powerpoint/2010/main" val="3556850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10/29/2021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10/29/2021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10/29/2021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10/29/2021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10/29/2021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10/29/2021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10/29/2021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10/29/2021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pPr marL="433070" marR="633095">
              <a:spcBef>
                <a:spcPts val="0"/>
              </a:spcBef>
              <a:spcAft>
                <a:spcPts val="0"/>
              </a:spcAft>
              <a:tabLst>
                <a:tab pos="653415" algn="l"/>
              </a:tabLst>
            </a:pPr>
            <a:r>
              <a:rPr lang="en-US" sz="3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H&amp;D &amp; Ethics in the Rearview: </a:t>
            </a:r>
            <a:br>
              <a:rPr lang="en-US" sz="3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3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Run Down of 2021</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114800"/>
            <a:ext cx="8652788" cy="1331585"/>
          </a:xfrm>
        </p:spPr>
        <p:txBody>
          <a:bodyPr>
            <a:normAutofit/>
          </a:bodyPr>
          <a:lstStyle/>
          <a:p>
            <a:pPr>
              <a:spcAft>
                <a:spcPts val="600"/>
              </a:spcAft>
            </a:pPr>
            <a:r>
              <a:rPr lang="en-US" sz="1800" dirty="0"/>
              <a:t>Julia Sheridan, Bar Counsel, Board of Overseers of the Bar</a:t>
            </a:r>
          </a:p>
          <a:p>
            <a:pPr>
              <a:spcAft>
                <a:spcPts val="600"/>
              </a:spcAft>
            </a:pPr>
            <a:r>
              <a:rPr lang="en-US" sz="1800" dirty="0"/>
              <a:t>Angela Morse, Assistant Bar Counsel</a:t>
            </a:r>
          </a:p>
          <a:p>
            <a:pPr>
              <a:spcAft>
                <a:spcPts val="600"/>
              </a:spcAft>
            </a:pPr>
            <a:r>
              <a:rPr lang="en-US" dirty="0"/>
              <a:t>11.5.2021</a:t>
            </a:r>
            <a:endParaRPr lang="en-US" sz="1800" dirty="0"/>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8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DC978-4C27-43DE-9281-4D059A0F0154}"/>
              </a:ext>
            </a:extLst>
          </p:cNvPr>
          <p:cNvSpPr>
            <a:spLocks noGrp="1"/>
          </p:cNvSpPr>
          <p:nvPr>
            <p:ph type="title"/>
          </p:nvPr>
        </p:nvSpPr>
        <p:spPr>
          <a:xfrm>
            <a:off x="1014141" y="1450655"/>
            <a:ext cx="3932030" cy="3956690"/>
          </a:xfrm>
        </p:spPr>
        <p:txBody>
          <a:bodyPr anchor="ctr">
            <a:normAutofit/>
          </a:bodyPr>
          <a:lstStyle/>
          <a:p>
            <a:r>
              <a:rPr lang="en-US" sz="7400" b="1" dirty="0">
                <a:solidFill>
                  <a:schemeClr val="bg1"/>
                </a:solidFill>
              </a:rPr>
              <a:t>Analysis</a:t>
            </a:r>
          </a:p>
        </p:txBody>
      </p:sp>
      <p:sp>
        <p:nvSpPr>
          <p:cNvPr id="3" name="Content Placeholder 2">
            <a:extLst>
              <a:ext uri="{FF2B5EF4-FFF2-40B4-BE49-F238E27FC236}">
                <a16:creationId xmlns:a16="http://schemas.microsoft.com/office/drawing/2014/main" id="{2FAAA6A5-5B15-4EB4-9D4B-837D85FEEFF4}"/>
              </a:ext>
            </a:extLst>
          </p:cNvPr>
          <p:cNvSpPr>
            <a:spLocks noGrp="1"/>
          </p:cNvSpPr>
          <p:nvPr>
            <p:ph idx="1"/>
          </p:nvPr>
        </p:nvSpPr>
        <p:spPr>
          <a:xfrm>
            <a:off x="5320145" y="518162"/>
            <a:ext cx="6594764" cy="5821676"/>
          </a:xfrm>
        </p:spPr>
        <p:txBody>
          <a:bodyPr anchor="ctr">
            <a:normAutofit/>
          </a:bodyPr>
          <a:lstStyle/>
          <a:p>
            <a:r>
              <a:rPr lang="en-US" sz="1800" dirty="0"/>
              <a:t>Does it qualify as harassment or discrimination? </a:t>
            </a:r>
          </a:p>
          <a:p>
            <a:r>
              <a:rPr lang="en-US" sz="1800" dirty="0"/>
              <a:t>Who is the target?</a:t>
            </a:r>
          </a:p>
          <a:p>
            <a:r>
              <a:rPr lang="en-US" sz="1800" dirty="0"/>
              <a:t>“What’s another picture of female genitalia on the internet?” (from judge in Sex. </a:t>
            </a:r>
            <a:r>
              <a:rPr lang="en-US" sz="1800" dirty="0" err="1"/>
              <a:t>Expl</a:t>
            </a:r>
            <a:r>
              <a:rPr lang="en-US" sz="1800" dirty="0"/>
              <a:t>. Case)</a:t>
            </a:r>
          </a:p>
          <a:p>
            <a:r>
              <a:rPr lang="en-US" sz="1800" dirty="0"/>
              <a:t>“He’s easy on the eyes” (female judge referring to a male lawyer who was not present)</a:t>
            </a:r>
          </a:p>
          <a:p>
            <a:r>
              <a:rPr lang="en-US" sz="1800" dirty="0"/>
              <a:t>Does it matter who’s doing it? Lawyers or Judges?</a:t>
            </a:r>
          </a:p>
        </p:txBody>
      </p:sp>
      <p:pic>
        <p:nvPicPr>
          <p:cNvPr id="3074" name="Picture 2" descr="Sexual Harassment Attorneys | New York City, NY | San Francisco, CA |  Washington, DC | Outten &amp; Golden | New York City, NY | San Francisco, CA |  Washington, DC | Outten &amp; Golden">
            <a:extLst>
              <a:ext uri="{FF2B5EF4-FFF2-40B4-BE49-F238E27FC236}">
                <a16:creationId xmlns:a16="http://schemas.microsoft.com/office/drawing/2014/main" id="{5C571486-8CFA-4042-B68E-091508B28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856" y="4197161"/>
            <a:ext cx="2514600" cy="18192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A67EF9E-57EF-45B8-B989-F880638B42DA}"/>
              </a:ext>
            </a:extLst>
          </p:cNvPr>
          <p:cNvPicPr>
            <a:picLocks noChangeAspect="1"/>
          </p:cNvPicPr>
          <p:nvPr/>
        </p:nvPicPr>
        <p:blipFill>
          <a:blip r:embed="rId4"/>
          <a:stretch>
            <a:fillRect/>
          </a:stretch>
        </p:blipFill>
        <p:spPr>
          <a:xfrm>
            <a:off x="1722856" y="841564"/>
            <a:ext cx="2619375" cy="1819275"/>
          </a:xfrm>
          <a:prstGeom prst="rect">
            <a:avLst/>
          </a:prstGeom>
        </p:spPr>
      </p:pic>
    </p:spTree>
    <p:extLst>
      <p:ext uri="{BB962C8B-B14F-4D97-AF65-F5344CB8AC3E}">
        <p14:creationId xmlns:p14="http://schemas.microsoft.com/office/powerpoint/2010/main" val="3756724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744AC-7F13-4D65-BDD4-3AEE55B29360}"/>
              </a:ext>
            </a:extLst>
          </p:cNvPr>
          <p:cNvSpPr>
            <a:spLocks noGrp="1"/>
          </p:cNvSpPr>
          <p:nvPr>
            <p:ph type="title"/>
          </p:nvPr>
        </p:nvSpPr>
        <p:spPr/>
        <p:txBody>
          <a:bodyPr/>
          <a:lstStyle/>
          <a:p>
            <a:r>
              <a:rPr lang="en-US" dirty="0"/>
              <a:t>When on the receiving end . . . </a:t>
            </a:r>
          </a:p>
        </p:txBody>
      </p:sp>
      <p:sp>
        <p:nvSpPr>
          <p:cNvPr id="3" name="Content Placeholder 2">
            <a:extLst>
              <a:ext uri="{FF2B5EF4-FFF2-40B4-BE49-F238E27FC236}">
                <a16:creationId xmlns:a16="http://schemas.microsoft.com/office/drawing/2014/main" id="{3A856D47-9841-457B-B2B1-FB17CBE8BFE7}"/>
              </a:ext>
            </a:extLst>
          </p:cNvPr>
          <p:cNvSpPr>
            <a:spLocks noGrp="1"/>
          </p:cNvSpPr>
          <p:nvPr>
            <p:ph idx="1"/>
          </p:nvPr>
        </p:nvSpPr>
        <p:spPr/>
        <p:txBody>
          <a:bodyPr/>
          <a:lstStyle/>
          <a:p>
            <a:r>
              <a:rPr lang="en-US" sz="1800" dirty="0"/>
              <a:t>It’s difficult, may be dealing with deep-rooted implicit bias, may be power differential</a:t>
            </a:r>
          </a:p>
          <a:p>
            <a:r>
              <a:rPr lang="en-US" sz="1800" dirty="0"/>
              <a:t>Caught off guard, in context of trial, deposition, mediation, awkward setting</a:t>
            </a:r>
          </a:p>
          <a:p>
            <a:r>
              <a:rPr lang="en-US" sz="1800" dirty="0"/>
              <a:t>Have ready responses that are quick, firm, cordial (“I don’t find those kind of jokes funny”)</a:t>
            </a:r>
          </a:p>
          <a:p>
            <a:r>
              <a:rPr lang="en-US" sz="1800" dirty="0"/>
              <a:t>Don’t shame/label other person (may become more entrenched in views)</a:t>
            </a:r>
          </a:p>
          <a:p>
            <a:r>
              <a:rPr lang="en-US" sz="1800" dirty="0"/>
              <a:t>May be easier to speak up for others rather than self</a:t>
            </a:r>
          </a:p>
          <a:p>
            <a:r>
              <a:rPr lang="en-US" sz="1800" dirty="0"/>
              <a:t>Speak up and move on</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8F86C5E-5E3F-495E-A666-CCB5CD201198}"/>
              </a:ext>
            </a:extLst>
          </p:cNvPr>
          <p:cNvSpPr>
            <a:spLocks noGrp="1"/>
          </p:cNvSpPr>
          <p:nvPr>
            <p:ph type="sldNum" sz="quarter" idx="12"/>
          </p:nvPr>
        </p:nvSpPr>
        <p:spPr/>
        <p:txBody>
          <a:bodyPr/>
          <a:lstStyle/>
          <a:p>
            <a:fld id="{A7CD31F4-64FA-4BA0-9498-67783267A8C8}" type="slidenum">
              <a:rPr lang="en-US" smtClean="0"/>
              <a:t>11</a:t>
            </a:fld>
            <a:endParaRPr lang="en-US"/>
          </a:p>
        </p:txBody>
      </p:sp>
      <p:pic>
        <p:nvPicPr>
          <p:cNvPr id="5" name="Picture 4">
            <a:extLst>
              <a:ext uri="{FF2B5EF4-FFF2-40B4-BE49-F238E27FC236}">
                <a16:creationId xmlns:a16="http://schemas.microsoft.com/office/drawing/2014/main" id="{98A4807F-EA40-40AC-9F6C-BB62AF14AF2D}"/>
              </a:ext>
            </a:extLst>
          </p:cNvPr>
          <p:cNvPicPr>
            <a:picLocks noChangeAspect="1"/>
          </p:cNvPicPr>
          <p:nvPr/>
        </p:nvPicPr>
        <p:blipFill>
          <a:blip r:embed="rId2"/>
          <a:stretch>
            <a:fillRect/>
          </a:stretch>
        </p:blipFill>
        <p:spPr>
          <a:xfrm>
            <a:off x="7391400" y="4027932"/>
            <a:ext cx="3314700" cy="2158132"/>
          </a:xfrm>
          <a:prstGeom prst="rect">
            <a:avLst/>
          </a:prstGeom>
        </p:spPr>
      </p:pic>
    </p:spTree>
    <p:extLst>
      <p:ext uri="{BB962C8B-B14F-4D97-AF65-F5344CB8AC3E}">
        <p14:creationId xmlns:p14="http://schemas.microsoft.com/office/powerpoint/2010/main" val="1290453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8F6B-CC44-4861-A67C-766AD0D13E9C}"/>
              </a:ext>
            </a:extLst>
          </p:cNvPr>
          <p:cNvSpPr>
            <a:spLocks noGrp="1"/>
          </p:cNvSpPr>
          <p:nvPr>
            <p:ph type="title"/>
          </p:nvPr>
        </p:nvSpPr>
        <p:spPr>
          <a:xfrm>
            <a:off x="836679" y="723898"/>
            <a:ext cx="6002110" cy="1495425"/>
          </a:xfrm>
        </p:spPr>
        <p:txBody>
          <a:bodyPr>
            <a:normAutofit/>
          </a:bodyPr>
          <a:lstStyle/>
          <a:p>
            <a:r>
              <a:rPr lang="en-US" sz="4000"/>
              <a:t>What behavior violates 8.4(g)?</a:t>
            </a:r>
          </a:p>
        </p:txBody>
      </p:sp>
      <p:pic>
        <p:nvPicPr>
          <p:cNvPr id="8" name="Picture 5">
            <a:extLst>
              <a:ext uri="{FF2B5EF4-FFF2-40B4-BE49-F238E27FC236}">
                <a16:creationId xmlns:a16="http://schemas.microsoft.com/office/drawing/2014/main" id="{5CB92B8F-C69C-432F-9B7A-E3705F81AB8F}"/>
              </a:ext>
            </a:extLst>
          </p:cNvPr>
          <p:cNvPicPr>
            <a:picLocks noChangeAspect="1"/>
          </p:cNvPicPr>
          <p:nvPr/>
        </p:nvPicPr>
        <p:blipFill rotWithShape="1">
          <a:blip r:embed="rId2"/>
          <a:srcRect l="35630" r="15776" b="-1"/>
          <a:stretch/>
        </p:blipFill>
        <p:spPr>
          <a:xfrm>
            <a:off x="7199440" y="10"/>
            <a:ext cx="4992560" cy="6857990"/>
          </a:xfrm>
          <a:prstGeom prst="rect">
            <a:avLst/>
          </a:prstGeom>
          <a:effectLst/>
        </p:spPr>
      </p:pic>
      <p:graphicFrame>
        <p:nvGraphicFramePr>
          <p:cNvPr id="9" name="Content Placeholder 2">
            <a:extLst>
              <a:ext uri="{FF2B5EF4-FFF2-40B4-BE49-F238E27FC236}">
                <a16:creationId xmlns:a16="http://schemas.microsoft.com/office/drawing/2014/main" id="{BD182EEC-7293-4558-AB8B-5464C12C1FBC}"/>
              </a:ext>
            </a:extLst>
          </p:cNvPr>
          <p:cNvGraphicFramePr>
            <a:graphicFrameLocks noGrp="1"/>
          </p:cNvGraphicFramePr>
          <p:nvPr>
            <p:ph idx="1"/>
          </p:nvPr>
        </p:nvGraphicFramePr>
        <p:xfrm>
          <a:off x="836680" y="2405067"/>
          <a:ext cx="6002110" cy="372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8181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46DF-13D1-4341-AC55-0A1C1F03D080}"/>
              </a:ext>
            </a:extLst>
          </p:cNvPr>
          <p:cNvSpPr>
            <a:spLocks noGrp="1"/>
          </p:cNvSpPr>
          <p:nvPr>
            <p:ph type="title"/>
          </p:nvPr>
        </p:nvSpPr>
        <p:spPr>
          <a:xfrm>
            <a:off x="833002" y="365125"/>
            <a:ext cx="3973667" cy="5811837"/>
          </a:xfrm>
        </p:spPr>
        <p:txBody>
          <a:bodyPr>
            <a:normAutofit/>
          </a:bodyPr>
          <a:lstStyle/>
          <a:p>
            <a:r>
              <a:rPr lang="en-US">
                <a:solidFill>
                  <a:srgbClr val="FFFFFF"/>
                </a:solidFill>
              </a:rPr>
              <a:t>Is Rule Violation Waivable by Client?</a:t>
            </a:r>
          </a:p>
        </p:txBody>
      </p:sp>
      <p:sp>
        <p:nvSpPr>
          <p:cNvPr id="3" name="Content Placeholder 2">
            <a:extLst>
              <a:ext uri="{FF2B5EF4-FFF2-40B4-BE49-F238E27FC236}">
                <a16:creationId xmlns:a16="http://schemas.microsoft.com/office/drawing/2014/main" id="{7EC47EF2-330D-424B-BB20-FEFAA6ACD2CC}"/>
              </a:ext>
            </a:extLst>
          </p:cNvPr>
          <p:cNvSpPr>
            <a:spLocks noGrp="1"/>
          </p:cNvSpPr>
          <p:nvPr>
            <p:ph idx="1"/>
          </p:nvPr>
        </p:nvSpPr>
        <p:spPr>
          <a:xfrm>
            <a:off x="5356927" y="738231"/>
            <a:ext cx="5996871" cy="5438731"/>
          </a:xfrm>
        </p:spPr>
        <p:txBody>
          <a:bodyPr anchor="ctr">
            <a:normAutofit fontScale="92500"/>
          </a:bodyPr>
          <a:lstStyle/>
          <a:p>
            <a:r>
              <a:rPr lang="en-US" sz="2000" dirty="0"/>
              <a:t>MRPC 1.7(a)(2) – personal conflict of interest; eff. Aug 1, 2009</a:t>
            </a:r>
          </a:p>
          <a:p>
            <a:r>
              <a:rPr lang="en-US" sz="2000" dirty="0"/>
              <a:t>Applies only to lawyer/client relationship</a:t>
            </a:r>
          </a:p>
          <a:p>
            <a:r>
              <a:rPr lang="en-US" sz="2000" dirty="0"/>
              <a:t>Waivable by client if lawyer reasonably believes that lawyer would be able to provide competent and diligent representation AND</a:t>
            </a:r>
          </a:p>
          <a:p>
            <a:r>
              <a:rPr lang="en-US" sz="2000" dirty="0"/>
              <a:t>Client gives informed consent, confirmed in writing</a:t>
            </a:r>
          </a:p>
          <a:p>
            <a:r>
              <a:rPr lang="en-US" sz="2000" dirty="0"/>
              <a:t>MRPC 1.8(j) – generally no sex with clients; eff. Oct. 26, 2018</a:t>
            </a:r>
          </a:p>
          <a:p>
            <a:r>
              <a:rPr lang="en-US" sz="2000" dirty="0"/>
              <a:t>Lawyer shall not have sexual relations with client unless consensual sexual relationship existed when lawyer/client relationship began</a:t>
            </a:r>
          </a:p>
          <a:p>
            <a:r>
              <a:rPr lang="en-US" sz="2000" dirty="0"/>
              <a:t>Not subject to waiver</a:t>
            </a:r>
          </a:p>
          <a:p>
            <a:r>
              <a:rPr lang="en-US" sz="2000" dirty="0"/>
              <a:t>MRPC 8.4(g) – H&amp;D; eff. Jul. 1, 2019</a:t>
            </a:r>
          </a:p>
          <a:p>
            <a:pPr marL="0" indent="0">
              <a:buNone/>
            </a:pPr>
            <a:endParaRPr lang="en-US" sz="2000" dirty="0">
              <a:solidFill>
                <a:srgbClr val="FFFFFF"/>
              </a:solidFill>
            </a:endParaRPr>
          </a:p>
        </p:txBody>
      </p:sp>
    </p:spTree>
    <p:extLst>
      <p:ext uri="{BB962C8B-B14F-4D97-AF65-F5344CB8AC3E}">
        <p14:creationId xmlns:p14="http://schemas.microsoft.com/office/powerpoint/2010/main" val="1522676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2CD6-B5EF-431B-9F4A-B216EC7608B3}"/>
              </a:ext>
            </a:extLst>
          </p:cNvPr>
          <p:cNvSpPr>
            <a:spLocks noGrp="1"/>
          </p:cNvSpPr>
          <p:nvPr>
            <p:ph type="title"/>
          </p:nvPr>
        </p:nvSpPr>
        <p:spPr/>
        <p:txBody>
          <a:bodyPr/>
          <a:lstStyle/>
          <a:p>
            <a:r>
              <a:rPr lang="en-US" dirty="0"/>
              <a:t>ABA Formal 493 (July 15, 2020)</a:t>
            </a:r>
          </a:p>
        </p:txBody>
      </p:sp>
      <p:sp>
        <p:nvSpPr>
          <p:cNvPr id="3" name="Content Placeholder 2">
            <a:extLst>
              <a:ext uri="{FF2B5EF4-FFF2-40B4-BE49-F238E27FC236}">
                <a16:creationId xmlns:a16="http://schemas.microsoft.com/office/drawing/2014/main" id="{04C7ED13-396B-4695-8C4F-C217BF52C55E}"/>
              </a:ext>
            </a:extLst>
          </p:cNvPr>
          <p:cNvSpPr>
            <a:spLocks noGrp="1"/>
          </p:cNvSpPr>
          <p:nvPr>
            <p:ph idx="1"/>
          </p:nvPr>
        </p:nvSpPr>
        <p:spPr/>
        <p:txBody>
          <a:bodyPr/>
          <a:lstStyle/>
          <a:p>
            <a:r>
              <a:rPr lang="en-US" dirty="0"/>
              <a:t>8.4(g) covers conduct related to practice of law and outside representation of client</a:t>
            </a:r>
          </a:p>
          <a:p>
            <a:r>
              <a:rPr lang="en-US" dirty="0"/>
              <a:t>Not restricted to conduct that is pervasive or severe </a:t>
            </a:r>
          </a:p>
          <a:p>
            <a:r>
              <a:rPr lang="en-US" dirty="0"/>
              <a:t>Often intentional and targeted at particular individual or group</a:t>
            </a:r>
          </a:p>
          <a:p>
            <a:r>
              <a:rPr lang="en-US" dirty="0"/>
              <a:t>Does not prevent free expression of opinions and ideas on matters of public concern or in settings unrelated to practice of law</a:t>
            </a:r>
          </a:p>
          <a:p>
            <a:r>
              <a:rPr lang="en-US" dirty="0"/>
              <a:t>Standard is objectively reasonable perspective </a:t>
            </a:r>
          </a:p>
          <a:p>
            <a:r>
              <a:rPr lang="en-US" dirty="0"/>
              <a:t>8.4(g) crucial to maintain public’s confidence in impartiality of legal system and trust in legal profession</a:t>
            </a:r>
          </a:p>
        </p:txBody>
      </p:sp>
    </p:spTree>
    <p:extLst>
      <p:ext uri="{BB962C8B-B14F-4D97-AF65-F5344CB8AC3E}">
        <p14:creationId xmlns:p14="http://schemas.microsoft.com/office/powerpoint/2010/main" val="2672871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F0239-2F5D-4924-ACEA-6C8B237E88F8}"/>
              </a:ext>
            </a:extLst>
          </p:cNvPr>
          <p:cNvSpPr>
            <a:spLocks noGrp="1"/>
          </p:cNvSpPr>
          <p:nvPr>
            <p:ph type="title"/>
          </p:nvPr>
        </p:nvSpPr>
        <p:spPr/>
        <p:txBody>
          <a:bodyPr/>
          <a:lstStyle/>
          <a:p>
            <a:pPr algn="ctr"/>
            <a:r>
              <a:rPr lang="en-US" dirty="0"/>
              <a:t>The Bystander Effect </a:t>
            </a:r>
          </a:p>
        </p:txBody>
      </p:sp>
      <p:sp>
        <p:nvSpPr>
          <p:cNvPr id="3" name="Content Placeholder 2">
            <a:extLst>
              <a:ext uri="{FF2B5EF4-FFF2-40B4-BE49-F238E27FC236}">
                <a16:creationId xmlns:a16="http://schemas.microsoft.com/office/drawing/2014/main" id="{B16E02B1-363C-4ECC-9001-CDAA01FC89B1}"/>
              </a:ext>
            </a:extLst>
          </p:cNvPr>
          <p:cNvSpPr>
            <a:spLocks noGrp="1"/>
          </p:cNvSpPr>
          <p:nvPr>
            <p:ph idx="1"/>
          </p:nvPr>
        </p:nvSpPr>
        <p:spPr/>
        <p:txBody>
          <a:bodyPr>
            <a:normAutofit/>
          </a:bodyPr>
          <a:lstStyle/>
          <a:p>
            <a:pPr marL="0" indent="0" algn="ctr">
              <a:buNone/>
            </a:pPr>
            <a:r>
              <a:rPr lang="en-US" dirty="0"/>
              <a:t>The tendency of individuals to feel less responsible to help or take action when they are in a group.</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When we all speak up, it builds momentum. </a:t>
            </a:r>
          </a:p>
        </p:txBody>
      </p:sp>
      <p:pic>
        <p:nvPicPr>
          <p:cNvPr id="4" name="Picture 3">
            <a:extLst>
              <a:ext uri="{FF2B5EF4-FFF2-40B4-BE49-F238E27FC236}">
                <a16:creationId xmlns:a16="http://schemas.microsoft.com/office/drawing/2014/main" id="{42EA7C10-66F2-434C-B6BB-0B73E661C52A}"/>
              </a:ext>
            </a:extLst>
          </p:cNvPr>
          <p:cNvPicPr>
            <a:picLocks noChangeAspect="1"/>
          </p:cNvPicPr>
          <p:nvPr/>
        </p:nvPicPr>
        <p:blipFill>
          <a:blip r:embed="rId2"/>
          <a:stretch>
            <a:fillRect/>
          </a:stretch>
        </p:blipFill>
        <p:spPr>
          <a:xfrm>
            <a:off x="4519978" y="2531803"/>
            <a:ext cx="2736167" cy="2736167"/>
          </a:xfrm>
          <a:prstGeom prst="rect">
            <a:avLst/>
          </a:prstGeom>
        </p:spPr>
      </p:pic>
      <p:sp>
        <p:nvSpPr>
          <p:cNvPr id="5" name="Slide Number Placeholder 4">
            <a:extLst>
              <a:ext uri="{FF2B5EF4-FFF2-40B4-BE49-F238E27FC236}">
                <a16:creationId xmlns:a16="http://schemas.microsoft.com/office/drawing/2014/main" id="{0873E077-40B5-4589-A591-2FBBC694382B}"/>
              </a:ext>
            </a:extLst>
          </p:cNvPr>
          <p:cNvSpPr>
            <a:spLocks noGrp="1"/>
          </p:cNvSpPr>
          <p:nvPr>
            <p:ph type="sldNum" sz="quarter" idx="12"/>
          </p:nvPr>
        </p:nvSpPr>
        <p:spPr/>
        <p:txBody>
          <a:bodyPr/>
          <a:lstStyle/>
          <a:p>
            <a:fld id="{A7CD31F4-64FA-4BA0-9498-67783267A8C8}" type="slidenum">
              <a:rPr lang="en-US" smtClean="0"/>
              <a:t>15</a:t>
            </a:fld>
            <a:endParaRPr lang="en-US"/>
          </a:p>
        </p:txBody>
      </p:sp>
    </p:spTree>
    <p:extLst>
      <p:ext uri="{BB962C8B-B14F-4D97-AF65-F5344CB8AC3E}">
        <p14:creationId xmlns:p14="http://schemas.microsoft.com/office/powerpoint/2010/main" val="1700665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60945-7A6A-47AB-AFC5-BC7A4FE96EFC}"/>
              </a:ext>
            </a:extLst>
          </p:cNvPr>
          <p:cNvSpPr>
            <a:spLocks noGrp="1"/>
          </p:cNvSpPr>
          <p:nvPr>
            <p:ph type="title"/>
          </p:nvPr>
        </p:nvSpPr>
        <p:spPr/>
        <p:txBody>
          <a:bodyPr/>
          <a:lstStyle/>
          <a:p>
            <a:pPr algn="ctr"/>
            <a:r>
              <a:rPr lang="en-US" dirty="0"/>
              <a:t>Bystander Intervention Strategies</a:t>
            </a:r>
          </a:p>
        </p:txBody>
      </p:sp>
      <p:sp>
        <p:nvSpPr>
          <p:cNvPr id="3" name="Content Placeholder 2">
            <a:extLst>
              <a:ext uri="{FF2B5EF4-FFF2-40B4-BE49-F238E27FC236}">
                <a16:creationId xmlns:a16="http://schemas.microsoft.com/office/drawing/2014/main" id="{D5067C76-3B86-47A4-8309-1AC1351304F5}"/>
              </a:ext>
            </a:extLst>
          </p:cNvPr>
          <p:cNvSpPr>
            <a:spLocks noGrp="1"/>
          </p:cNvSpPr>
          <p:nvPr>
            <p:ph idx="1"/>
          </p:nvPr>
        </p:nvSpPr>
        <p:spPr>
          <a:xfrm>
            <a:off x="1476375" y="1800225"/>
            <a:ext cx="9401176" cy="4811589"/>
          </a:xfrm>
        </p:spPr>
        <p:txBody>
          <a:bodyPr>
            <a:normAutofit/>
          </a:bodyPr>
          <a:lstStyle/>
          <a:p>
            <a:r>
              <a:rPr lang="en-US" sz="1800" dirty="0"/>
              <a:t>Defuse offensive language/situations w/ humor</a:t>
            </a:r>
          </a:p>
          <a:p>
            <a:r>
              <a:rPr lang="en-US" sz="1800" dirty="0"/>
              <a:t>Verbal or nonverbal expressions of disapproval</a:t>
            </a:r>
          </a:p>
          <a:p>
            <a:r>
              <a:rPr lang="en-US" sz="1800" dirty="0"/>
              <a:t>Distraction</a:t>
            </a:r>
          </a:p>
          <a:p>
            <a:r>
              <a:rPr lang="en-US" sz="1800" dirty="0"/>
              <a:t>Echoing (Echo bystanders that are speaking up “I also don’t find that kind of joke funny”)</a:t>
            </a:r>
          </a:p>
          <a:p>
            <a:pPr marL="0" indent="0">
              <a:buNone/>
            </a:pPr>
            <a:endParaRPr lang="en-US" dirty="0"/>
          </a:p>
        </p:txBody>
      </p:sp>
      <p:sp>
        <p:nvSpPr>
          <p:cNvPr id="4" name="Slide Number Placeholder 3">
            <a:extLst>
              <a:ext uri="{FF2B5EF4-FFF2-40B4-BE49-F238E27FC236}">
                <a16:creationId xmlns:a16="http://schemas.microsoft.com/office/drawing/2014/main" id="{F4EFE786-C14B-4795-A6FB-AC514F87E8B7}"/>
              </a:ext>
            </a:extLst>
          </p:cNvPr>
          <p:cNvSpPr>
            <a:spLocks noGrp="1"/>
          </p:cNvSpPr>
          <p:nvPr>
            <p:ph type="sldNum" sz="quarter" idx="12"/>
          </p:nvPr>
        </p:nvSpPr>
        <p:spPr/>
        <p:txBody>
          <a:bodyPr/>
          <a:lstStyle/>
          <a:p>
            <a:fld id="{A7CD31F4-64FA-4BA0-9498-67783267A8C8}" type="slidenum">
              <a:rPr lang="en-US" smtClean="0"/>
              <a:t>16</a:t>
            </a:fld>
            <a:endParaRPr lang="en-US"/>
          </a:p>
        </p:txBody>
      </p:sp>
      <p:pic>
        <p:nvPicPr>
          <p:cNvPr id="5" name="Picture 4">
            <a:extLst>
              <a:ext uri="{FF2B5EF4-FFF2-40B4-BE49-F238E27FC236}">
                <a16:creationId xmlns:a16="http://schemas.microsoft.com/office/drawing/2014/main" id="{F02AB30F-7350-4C75-91A1-E850D7776046}"/>
              </a:ext>
            </a:extLst>
          </p:cNvPr>
          <p:cNvPicPr>
            <a:picLocks noChangeAspect="1"/>
          </p:cNvPicPr>
          <p:nvPr/>
        </p:nvPicPr>
        <p:blipFill>
          <a:blip r:embed="rId2"/>
          <a:stretch>
            <a:fillRect/>
          </a:stretch>
        </p:blipFill>
        <p:spPr>
          <a:xfrm>
            <a:off x="3718987" y="3676262"/>
            <a:ext cx="4325402" cy="2539144"/>
          </a:xfrm>
          <a:prstGeom prst="rect">
            <a:avLst/>
          </a:prstGeom>
        </p:spPr>
      </p:pic>
    </p:spTree>
    <p:extLst>
      <p:ext uri="{BB962C8B-B14F-4D97-AF65-F5344CB8AC3E}">
        <p14:creationId xmlns:p14="http://schemas.microsoft.com/office/powerpoint/2010/main" val="3791182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6BED1-9D20-4214-83B4-7AD8C1FB3BB8}"/>
              </a:ext>
            </a:extLst>
          </p:cNvPr>
          <p:cNvSpPr>
            <a:spLocks noGrp="1"/>
          </p:cNvSpPr>
          <p:nvPr>
            <p:ph type="title"/>
          </p:nvPr>
        </p:nvSpPr>
        <p:spPr/>
        <p:txBody>
          <a:bodyPr/>
          <a:lstStyle/>
          <a:p>
            <a:r>
              <a:rPr lang="en-US" dirty="0"/>
              <a:t>Bystander Intervention Strategies Cont.</a:t>
            </a:r>
          </a:p>
        </p:txBody>
      </p:sp>
      <p:sp>
        <p:nvSpPr>
          <p:cNvPr id="3" name="Content Placeholder 2">
            <a:extLst>
              <a:ext uri="{FF2B5EF4-FFF2-40B4-BE49-F238E27FC236}">
                <a16:creationId xmlns:a16="http://schemas.microsoft.com/office/drawing/2014/main" id="{4C8FD7DF-AF1B-4379-B450-A38157FF328C}"/>
              </a:ext>
            </a:extLst>
          </p:cNvPr>
          <p:cNvSpPr>
            <a:spLocks noGrp="1"/>
          </p:cNvSpPr>
          <p:nvPr>
            <p:ph idx="1"/>
          </p:nvPr>
        </p:nvSpPr>
        <p:spPr/>
        <p:txBody>
          <a:bodyPr/>
          <a:lstStyle/>
          <a:p>
            <a:r>
              <a:rPr lang="en-US" sz="1800" dirty="0"/>
              <a:t>Interrupt situation by changing the subject, or inserting themselves into the situation</a:t>
            </a:r>
          </a:p>
          <a:p>
            <a:r>
              <a:rPr lang="en-US" sz="1800" dirty="0"/>
              <a:t>Seek out a supervisor or influencer after the fact, make a report, or help a target make a report</a:t>
            </a:r>
          </a:p>
          <a:p>
            <a:r>
              <a:rPr lang="en-US" sz="1800" dirty="0"/>
              <a:t>Show support/Check in &amp; align yourself w/target alone after a harassing incident (is this enough?)</a:t>
            </a:r>
          </a:p>
          <a:p>
            <a:r>
              <a:rPr lang="en-US" sz="1800" dirty="0"/>
              <a:t>Don’t disempower or usurp “targeted” attorney, express that YOU find behavior unacceptable (don’t swoop in to be the hero, put it on yourself, “</a:t>
            </a:r>
            <a:r>
              <a:rPr lang="en-US" sz="1800" b="1" u="sng" dirty="0"/>
              <a:t>I</a:t>
            </a:r>
            <a:r>
              <a:rPr lang="en-US" sz="1800" dirty="0"/>
              <a:t> find it offensive”)</a:t>
            </a:r>
          </a:p>
          <a:p>
            <a:endParaRPr lang="en-US" dirty="0"/>
          </a:p>
        </p:txBody>
      </p:sp>
      <p:sp>
        <p:nvSpPr>
          <p:cNvPr id="4" name="Slide Number Placeholder 3">
            <a:extLst>
              <a:ext uri="{FF2B5EF4-FFF2-40B4-BE49-F238E27FC236}">
                <a16:creationId xmlns:a16="http://schemas.microsoft.com/office/drawing/2014/main" id="{0E15B0D3-037A-4476-AFA2-FFDC5A1E95A9}"/>
              </a:ext>
            </a:extLst>
          </p:cNvPr>
          <p:cNvSpPr>
            <a:spLocks noGrp="1"/>
          </p:cNvSpPr>
          <p:nvPr>
            <p:ph type="sldNum" sz="quarter" idx="12"/>
          </p:nvPr>
        </p:nvSpPr>
        <p:spPr/>
        <p:txBody>
          <a:bodyPr/>
          <a:lstStyle/>
          <a:p>
            <a:fld id="{A7CD31F4-64FA-4BA0-9498-67783267A8C8}" type="slidenum">
              <a:rPr lang="en-US" smtClean="0"/>
              <a:t>17</a:t>
            </a:fld>
            <a:endParaRPr lang="en-US"/>
          </a:p>
        </p:txBody>
      </p:sp>
    </p:spTree>
    <p:extLst>
      <p:ext uri="{BB962C8B-B14F-4D97-AF65-F5344CB8AC3E}">
        <p14:creationId xmlns:p14="http://schemas.microsoft.com/office/powerpoint/2010/main" val="1813382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E32EB6-AAE6-407C-8B89-E77BF423A1B4}"/>
              </a:ext>
            </a:extLst>
          </p:cNvPr>
          <p:cNvPicPr>
            <a:picLocks noChangeAspect="1"/>
          </p:cNvPicPr>
          <p:nvPr/>
        </p:nvPicPr>
        <p:blipFill>
          <a:blip r:embed="rId2">
            <a:extLst>
              <a:ext uri="{BEBA8EAE-BF5A-486C-A8C5-ECC9F3942E4B}">
                <a14:imgProps xmlns:a14="http://schemas.microsoft.com/office/drawing/2010/main">
                  <a14:imgLayer r:embed="rId3">
                    <a14:imgEffect>
                      <a14:artisticGlowEdges/>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73670"/>
            <a:ext cx="12192000" cy="7995940"/>
          </a:xfrm>
          <a:prstGeom prst="rect">
            <a:avLst/>
          </a:prstGeom>
        </p:spPr>
      </p:pic>
      <p:sp>
        <p:nvSpPr>
          <p:cNvPr id="2" name="Title 1"/>
          <p:cNvSpPr>
            <a:spLocks noGrp="1"/>
          </p:cNvSpPr>
          <p:nvPr>
            <p:ph type="title"/>
          </p:nvPr>
        </p:nvSpPr>
        <p:spPr>
          <a:xfrm>
            <a:off x="2057400" y="457200"/>
            <a:ext cx="9467850" cy="781050"/>
          </a:xfrm>
        </p:spPr>
        <p:txBody>
          <a:bodyPr>
            <a:normAutofit fontScale="90000"/>
          </a:bodyPr>
          <a:lstStyle/>
          <a:p>
            <a:r>
              <a:rPr lang="en-US" dirty="0">
                <a:solidFill>
                  <a:schemeClr val="bg1"/>
                </a:solidFill>
              </a:rPr>
              <a:t>Active bystander strategies – the 5 Ds</a:t>
            </a:r>
            <a:r>
              <a:rPr lang="en-US" dirty="0"/>
              <a:t>:</a:t>
            </a:r>
            <a:br>
              <a:rPr lang="en-US" sz="4800" dirty="0"/>
            </a:br>
            <a:endParaRPr lang="en-US" dirty="0"/>
          </a:p>
        </p:txBody>
      </p:sp>
      <p:sp>
        <p:nvSpPr>
          <p:cNvPr id="3" name="Content Placeholder 2"/>
          <p:cNvSpPr>
            <a:spLocks noGrp="1"/>
          </p:cNvSpPr>
          <p:nvPr>
            <p:ph idx="1"/>
          </p:nvPr>
        </p:nvSpPr>
        <p:spPr>
          <a:xfrm>
            <a:off x="5076825" y="2286000"/>
            <a:ext cx="6448425" cy="4572000"/>
          </a:xfrm>
        </p:spPr>
        <p:txBody>
          <a:bodyPr>
            <a:normAutofit/>
          </a:bodyPr>
          <a:lstStyle/>
          <a:p>
            <a:pPr>
              <a:buClr>
                <a:schemeClr val="bg1">
                  <a:lumMod val="75000"/>
                </a:schemeClr>
              </a:buClr>
            </a:pPr>
            <a:r>
              <a:rPr lang="en-US" sz="2400" dirty="0">
                <a:solidFill>
                  <a:schemeClr val="accent2">
                    <a:lumMod val="75000"/>
                  </a:schemeClr>
                </a:solidFill>
              </a:rPr>
              <a:t>Directly</a:t>
            </a:r>
            <a:r>
              <a:rPr lang="en-US" sz="2400" dirty="0">
                <a:solidFill>
                  <a:schemeClr val="tx2"/>
                </a:solidFill>
              </a:rPr>
              <a:t> </a:t>
            </a:r>
            <a:r>
              <a:rPr lang="en-US" sz="2400" dirty="0">
                <a:solidFill>
                  <a:schemeClr val="bg1"/>
                </a:solidFill>
              </a:rPr>
              <a:t>communicate with the aggressor </a:t>
            </a:r>
          </a:p>
          <a:p>
            <a:pPr>
              <a:buClr>
                <a:schemeClr val="bg1">
                  <a:lumMod val="75000"/>
                </a:schemeClr>
              </a:buClr>
            </a:pPr>
            <a:r>
              <a:rPr lang="en-US" sz="2400" dirty="0">
                <a:solidFill>
                  <a:schemeClr val="accent2">
                    <a:lumMod val="75000"/>
                  </a:schemeClr>
                </a:solidFill>
              </a:rPr>
              <a:t>Delay</a:t>
            </a:r>
            <a:r>
              <a:rPr lang="en-US" sz="2400" dirty="0"/>
              <a:t> </a:t>
            </a:r>
            <a:r>
              <a:rPr lang="en-US" sz="2400" dirty="0">
                <a:solidFill>
                  <a:schemeClr val="bg1"/>
                </a:solidFill>
              </a:rPr>
              <a:t>communications with aggressor as appropriate, needed</a:t>
            </a:r>
          </a:p>
          <a:p>
            <a:pPr>
              <a:buClr>
                <a:schemeClr val="bg1">
                  <a:lumMod val="75000"/>
                </a:schemeClr>
              </a:buClr>
            </a:pPr>
            <a:r>
              <a:rPr lang="en-US" sz="2400" dirty="0">
                <a:solidFill>
                  <a:schemeClr val="accent2">
                    <a:lumMod val="75000"/>
                  </a:schemeClr>
                </a:solidFill>
              </a:rPr>
              <a:t>Distract</a:t>
            </a:r>
            <a:r>
              <a:rPr lang="en-US" sz="2400" dirty="0"/>
              <a:t> </a:t>
            </a:r>
            <a:r>
              <a:rPr lang="en-US" sz="2400" dirty="0">
                <a:solidFill>
                  <a:schemeClr val="bg1"/>
                </a:solidFill>
              </a:rPr>
              <a:t>the aggressor</a:t>
            </a:r>
          </a:p>
          <a:p>
            <a:pPr>
              <a:buClr>
                <a:schemeClr val="bg1">
                  <a:lumMod val="75000"/>
                </a:schemeClr>
              </a:buClr>
            </a:pPr>
            <a:r>
              <a:rPr lang="en-US" sz="2400" dirty="0">
                <a:solidFill>
                  <a:schemeClr val="accent2">
                    <a:lumMod val="75000"/>
                  </a:schemeClr>
                </a:solidFill>
              </a:rPr>
              <a:t>Delegate</a:t>
            </a:r>
            <a:r>
              <a:rPr lang="en-US" sz="2400" dirty="0"/>
              <a:t> </a:t>
            </a:r>
            <a:r>
              <a:rPr lang="en-US" sz="2400" dirty="0">
                <a:solidFill>
                  <a:schemeClr val="bg1"/>
                </a:solidFill>
              </a:rPr>
              <a:t>by engaging others</a:t>
            </a:r>
          </a:p>
          <a:p>
            <a:pPr>
              <a:buClr>
                <a:schemeClr val="bg1">
                  <a:lumMod val="75000"/>
                </a:schemeClr>
              </a:buClr>
            </a:pPr>
            <a:r>
              <a:rPr lang="en-US" sz="2400" dirty="0">
                <a:solidFill>
                  <a:schemeClr val="accent2">
                    <a:lumMod val="75000"/>
                  </a:schemeClr>
                </a:solidFill>
              </a:rPr>
              <a:t>Document</a:t>
            </a:r>
            <a:r>
              <a:rPr lang="en-US" sz="2400" dirty="0"/>
              <a:t> </a:t>
            </a:r>
            <a:r>
              <a:rPr lang="en-US" sz="2400" dirty="0">
                <a:solidFill>
                  <a:schemeClr val="bg1"/>
                </a:solidFill>
              </a:rPr>
              <a:t>conduct, report if no one else will</a:t>
            </a:r>
          </a:p>
        </p:txBody>
      </p:sp>
      <p:sp>
        <p:nvSpPr>
          <p:cNvPr id="4" name="Slide Number Placeholder 3">
            <a:extLst>
              <a:ext uri="{FF2B5EF4-FFF2-40B4-BE49-F238E27FC236}">
                <a16:creationId xmlns:a16="http://schemas.microsoft.com/office/drawing/2014/main" id="{960D7021-DA15-4483-82D8-FCD6B41DAE49}"/>
              </a:ext>
            </a:extLst>
          </p:cNvPr>
          <p:cNvSpPr>
            <a:spLocks noGrp="1"/>
          </p:cNvSpPr>
          <p:nvPr>
            <p:ph type="sldNum" sz="quarter" idx="12"/>
          </p:nvPr>
        </p:nvSpPr>
        <p:spPr/>
        <p:txBody>
          <a:bodyPr/>
          <a:lstStyle/>
          <a:p>
            <a:fld id="{A7CD31F4-64FA-4BA0-9498-67783267A8C8}" type="slidenum">
              <a:rPr lang="en-US" smtClean="0"/>
              <a:t>18</a:t>
            </a:fld>
            <a:endParaRPr lang="en-US"/>
          </a:p>
        </p:txBody>
      </p:sp>
    </p:spTree>
    <p:extLst>
      <p:ext uri="{BB962C8B-B14F-4D97-AF65-F5344CB8AC3E}">
        <p14:creationId xmlns:p14="http://schemas.microsoft.com/office/powerpoint/2010/main" val="906218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BCB7E-6CCF-40C1-AE7B-00FF064A2FBC}"/>
              </a:ext>
            </a:extLst>
          </p:cNvPr>
          <p:cNvSpPr>
            <a:spLocks noGrp="1"/>
          </p:cNvSpPr>
          <p:nvPr>
            <p:ph type="title"/>
          </p:nvPr>
        </p:nvSpPr>
        <p:spPr/>
        <p:txBody>
          <a:bodyPr/>
          <a:lstStyle/>
          <a:p>
            <a:r>
              <a:rPr lang="en-US" dirty="0"/>
              <a:t>MRPC 5.1  Responsibilities of the Firm</a:t>
            </a:r>
          </a:p>
        </p:txBody>
      </p:sp>
      <p:sp>
        <p:nvSpPr>
          <p:cNvPr id="3" name="Content Placeholder 2">
            <a:extLst>
              <a:ext uri="{FF2B5EF4-FFF2-40B4-BE49-F238E27FC236}">
                <a16:creationId xmlns:a16="http://schemas.microsoft.com/office/drawing/2014/main" id="{93CE44BD-73A5-4AF0-929C-AC740FE7F77E}"/>
              </a:ext>
            </a:extLst>
          </p:cNvPr>
          <p:cNvSpPr>
            <a:spLocks noGrp="1"/>
          </p:cNvSpPr>
          <p:nvPr>
            <p:ph idx="1"/>
          </p:nvPr>
        </p:nvSpPr>
        <p:spPr/>
        <p:txBody>
          <a:bodyPr/>
          <a:lstStyle/>
          <a:p>
            <a:pPr marL="0" indent="0">
              <a:buNone/>
            </a:pPr>
            <a:r>
              <a:rPr lang="en-US" dirty="0"/>
              <a:t>	(a) A partner in a law firm, and a lawyer who . . . possesses comparable managerial authority in a firm, shall make reasonable efforts to ensure that the firm has in effect measures giving reasonable assurance that all lawyers in the firm conform to the Rules of Professional Conduct.</a:t>
            </a:r>
          </a:p>
          <a:p>
            <a:pPr marL="0" indent="0">
              <a:buNone/>
            </a:pPr>
            <a:r>
              <a:rPr lang="en-US" dirty="0"/>
              <a:t>	(b) A lawyer having direct supervisory authority over another lawyer shall make reasonable efforts to ensure that the other lawyer conforms to the Rules of Professional Conduct.</a:t>
            </a:r>
          </a:p>
          <a:p>
            <a:pPr marL="0" indent="0">
              <a:buNone/>
            </a:pPr>
            <a:endParaRPr lang="en-US" dirty="0"/>
          </a:p>
        </p:txBody>
      </p:sp>
      <p:sp>
        <p:nvSpPr>
          <p:cNvPr id="4" name="Slide Number Placeholder 3">
            <a:extLst>
              <a:ext uri="{FF2B5EF4-FFF2-40B4-BE49-F238E27FC236}">
                <a16:creationId xmlns:a16="http://schemas.microsoft.com/office/drawing/2014/main" id="{FBB8E9B1-8DEE-42E3-8152-5F031E21563D}"/>
              </a:ext>
            </a:extLst>
          </p:cNvPr>
          <p:cNvSpPr>
            <a:spLocks noGrp="1"/>
          </p:cNvSpPr>
          <p:nvPr>
            <p:ph type="sldNum" sz="quarter" idx="12"/>
          </p:nvPr>
        </p:nvSpPr>
        <p:spPr/>
        <p:txBody>
          <a:bodyPr/>
          <a:lstStyle/>
          <a:p>
            <a:fld id="{A7CD31F4-64FA-4BA0-9498-67783267A8C8}" type="slidenum">
              <a:rPr lang="en-US" smtClean="0"/>
              <a:t>19</a:t>
            </a:fld>
            <a:endParaRPr lang="en-US"/>
          </a:p>
        </p:txBody>
      </p:sp>
      <p:sp>
        <p:nvSpPr>
          <p:cNvPr id="5" name="AutoShape 2" descr="Sexual Harassment Lawyers Serving New York State | Harassed.com">
            <a:extLst>
              <a:ext uri="{FF2B5EF4-FFF2-40B4-BE49-F238E27FC236}">
                <a16:creationId xmlns:a16="http://schemas.microsoft.com/office/drawing/2014/main" id="{C85252D8-42A6-4107-A049-A3DD540886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Sexual Harassment Lawyers Serving New York State | Harassed.com">
            <a:extLst>
              <a:ext uri="{FF2B5EF4-FFF2-40B4-BE49-F238E27FC236}">
                <a16:creationId xmlns:a16="http://schemas.microsoft.com/office/drawing/2014/main" id="{8A2437E1-8875-4A61-8061-69E645069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864" y="3925362"/>
            <a:ext cx="5651472" cy="2109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816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18881-016A-4F03-955A-B2BAC7F096E0}"/>
              </a:ext>
            </a:extLst>
          </p:cNvPr>
          <p:cNvSpPr>
            <a:spLocks noGrp="1"/>
          </p:cNvSpPr>
          <p:nvPr>
            <p:ph type="title"/>
          </p:nvPr>
        </p:nvSpPr>
        <p:spPr/>
        <p:txBody>
          <a:bodyPr/>
          <a:lstStyle/>
          <a:p>
            <a:r>
              <a:rPr lang="en-US" sz="4000" dirty="0"/>
              <a:t>M.R. Prof. Conduct 8.4(g)</a:t>
            </a:r>
            <a:endParaRPr lang="en-US" dirty="0"/>
          </a:p>
        </p:txBody>
      </p:sp>
      <p:sp>
        <p:nvSpPr>
          <p:cNvPr id="3" name="Content Placeholder 2">
            <a:extLst>
              <a:ext uri="{FF2B5EF4-FFF2-40B4-BE49-F238E27FC236}">
                <a16:creationId xmlns:a16="http://schemas.microsoft.com/office/drawing/2014/main" id="{A6B0BC7F-D385-482C-8593-154EEBDEA04E}"/>
              </a:ext>
            </a:extLst>
          </p:cNvPr>
          <p:cNvSpPr>
            <a:spLocks noGrp="1"/>
          </p:cNvSpPr>
          <p:nvPr>
            <p:ph idx="1"/>
          </p:nvPr>
        </p:nvSpPr>
        <p:spPr/>
        <p:txBody>
          <a:bodyPr/>
          <a:lstStyle/>
          <a:p>
            <a:pPr marL="0" indent="0">
              <a:buNone/>
            </a:pPr>
            <a:r>
              <a:rPr lang="en-US" sz="3200" b="1" i="1" dirty="0">
                <a:solidFill>
                  <a:schemeClr val="tx1">
                    <a:alpha val="80000"/>
                  </a:schemeClr>
                </a:solidFill>
                <a:latin typeface="Calibri" panose="020F0502020204030204" pitchFamily="34" charset="0"/>
                <a:cs typeface="Calibri" panose="020F0502020204030204" pitchFamily="34" charset="0"/>
              </a:rPr>
              <a:t>It is professional misconduct for a lawyer to engage in conduct or communication related to the practice of law that the lawyer knows or reasonably should know is harassment or discrimination on the basis of race, sex, religion, national origin, ethnicity, disability, age, sexual orientation, or gender identity.</a:t>
            </a:r>
          </a:p>
          <a:p>
            <a:endParaRPr lang="en-US" dirty="0"/>
          </a:p>
        </p:txBody>
      </p:sp>
    </p:spTree>
    <p:extLst>
      <p:ext uri="{BB962C8B-B14F-4D97-AF65-F5344CB8AC3E}">
        <p14:creationId xmlns:p14="http://schemas.microsoft.com/office/powerpoint/2010/main" val="2457077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93086-82EC-4CF9-8F99-6B5370EED060}"/>
              </a:ext>
            </a:extLst>
          </p:cNvPr>
          <p:cNvSpPr>
            <a:spLocks noGrp="1"/>
          </p:cNvSpPr>
          <p:nvPr>
            <p:ph type="title"/>
          </p:nvPr>
        </p:nvSpPr>
        <p:spPr/>
        <p:txBody>
          <a:bodyPr/>
          <a:lstStyle/>
          <a:p>
            <a:pPr algn="ctr"/>
            <a:r>
              <a:rPr lang="en-US" dirty="0"/>
              <a:t>Law Firm Culture</a:t>
            </a:r>
          </a:p>
        </p:txBody>
      </p:sp>
      <p:sp>
        <p:nvSpPr>
          <p:cNvPr id="3" name="Content Placeholder 2">
            <a:extLst>
              <a:ext uri="{FF2B5EF4-FFF2-40B4-BE49-F238E27FC236}">
                <a16:creationId xmlns:a16="http://schemas.microsoft.com/office/drawing/2014/main" id="{6D3971AC-C5DC-425A-91F6-7548CF13D4BF}"/>
              </a:ext>
            </a:extLst>
          </p:cNvPr>
          <p:cNvSpPr>
            <a:spLocks noGrp="1"/>
          </p:cNvSpPr>
          <p:nvPr>
            <p:ph idx="1"/>
          </p:nvPr>
        </p:nvSpPr>
        <p:spPr>
          <a:xfrm>
            <a:off x="1066800" y="1743075"/>
            <a:ext cx="10058400" cy="4209669"/>
          </a:xfrm>
        </p:spPr>
        <p:txBody>
          <a:bodyPr>
            <a:normAutofit/>
          </a:bodyPr>
          <a:lstStyle/>
          <a:p>
            <a:r>
              <a:rPr lang="en-US" sz="1800" dirty="0"/>
              <a:t>Historically predicated on hierarchy and deference (hazing, pay your dues)</a:t>
            </a:r>
          </a:p>
          <a:p>
            <a:r>
              <a:rPr lang="en-US" sz="1800" dirty="0"/>
              <a:t>Young rank-and-file associates expected to work hard, do what they’re told, and not make waves.</a:t>
            </a:r>
          </a:p>
          <a:p>
            <a:pPr lvl="1"/>
            <a:r>
              <a:rPr lang="en-US" sz="1800" b="1" dirty="0"/>
              <a:t>Old school view:  </a:t>
            </a:r>
            <a:r>
              <a:rPr lang="en-US" sz="1800" dirty="0"/>
              <a:t>“I’m the shareholder. You’re a lowly associate — take orders” v.                  </a:t>
            </a:r>
            <a:r>
              <a:rPr lang="en-US" sz="1800" b="1" dirty="0"/>
              <a:t>New view: </a:t>
            </a:r>
            <a:r>
              <a:rPr lang="en-US" sz="1800" dirty="0"/>
              <a:t>All team members equally important to firm success. </a:t>
            </a:r>
          </a:p>
          <a:p>
            <a:pPr lvl="1"/>
            <a:r>
              <a:rPr lang="en-US" sz="1800" dirty="0"/>
              <a:t>Refer to co-worker or a colleague, as opposed to my associate </a:t>
            </a:r>
          </a:p>
          <a:p>
            <a:pPr lvl="1"/>
            <a:r>
              <a:rPr lang="en-US" sz="1800" dirty="0"/>
              <a:t>Create a firm culture where attorneys greet and hold doors for one another, invite associates to lunch or happy hour, and treat them as equals. Millennials value these actions.</a:t>
            </a:r>
          </a:p>
        </p:txBody>
      </p:sp>
      <p:sp>
        <p:nvSpPr>
          <p:cNvPr id="4" name="Slide Number Placeholder 3">
            <a:extLst>
              <a:ext uri="{FF2B5EF4-FFF2-40B4-BE49-F238E27FC236}">
                <a16:creationId xmlns:a16="http://schemas.microsoft.com/office/drawing/2014/main" id="{3086ED11-2F3F-46D2-AFA7-5380A539B661}"/>
              </a:ext>
            </a:extLst>
          </p:cNvPr>
          <p:cNvSpPr>
            <a:spLocks noGrp="1"/>
          </p:cNvSpPr>
          <p:nvPr>
            <p:ph type="sldNum" sz="quarter" idx="12"/>
          </p:nvPr>
        </p:nvSpPr>
        <p:spPr/>
        <p:txBody>
          <a:bodyPr/>
          <a:lstStyle/>
          <a:p>
            <a:fld id="{A7CD31F4-64FA-4BA0-9498-67783267A8C8}" type="slidenum">
              <a:rPr lang="en-US" smtClean="0"/>
              <a:t>20</a:t>
            </a:fld>
            <a:endParaRPr lang="en-US"/>
          </a:p>
        </p:txBody>
      </p:sp>
      <p:pic>
        <p:nvPicPr>
          <p:cNvPr id="5" name="Picture 4">
            <a:extLst>
              <a:ext uri="{FF2B5EF4-FFF2-40B4-BE49-F238E27FC236}">
                <a16:creationId xmlns:a16="http://schemas.microsoft.com/office/drawing/2014/main" id="{B1954974-AF9B-4773-BFFC-76176D3E82E9}"/>
              </a:ext>
            </a:extLst>
          </p:cNvPr>
          <p:cNvPicPr>
            <a:picLocks noChangeAspect="1"/>
          </p:cNvPicPr>
          <p:nvPr/>
        </p:nvPicPr>
        <p:blipFill>
          <a:blip r:embed="rId2"/>
          <a:stretch>
            <a:fillRect/>
          </a:stretch>
        </p:blipFill>
        <p:spPr>
          <a:xfrm>
            <a:off x="4283868" y="4530090"/>
            <a:ext cx="3624263" cy="1504950"/>
          </a:xfrm>
          <a:prstGeom prst="rect">
            <a:avLst/>
          </a:prstGeom>
        </p:spPr>
      </p:pic>
    </p:spTree>
    <p:extLst>
      <p:ext uri="{BB962C8B-B14F-4D97-AF65-F5344CB8AC3E}">
        <p14:creationId xmlns:p14="http://schemas.microsoft.com/office/powerpoint/2010/main" val="1318940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3DED-F625-4A20-A469-29BBFE5FED37}"/>
              </a:ext>
            </a:extLst>
          </p:cNvPr>
          <p:cNvSpPr>
            <a:spLocks noGrp="1"/>
          </p:cNvSpPr>
          <p:nvPr>
            <p:ph type="title"/>
          </p:nvPr>
        </p:nvSpPr>
        <p:spPr>
          <a:xfrm>
            <a:off x="546546" y="669925"/>
            <a:ext cx="4650862" cy="4812755"/>
          </a:xfrm>
        </p:spPr>
        <p:txBody>
          <a:bodyPr anchor="b">
            <a:normAutofit/>
          </a:bodyPr>
          <a:lstStyle/>
          <a:p>
            <a:pPr algn="r"/>
            <a:r>
              <a:rPr lang="en-US" sz="7200">
                <a:solidFill>
                  <a:schemeClr val="bg1"/>
                </a:solidFill>
              </a:rPr>
              <a:t>Is MRPC 8.4(g) subject to waiver?</a:t>
            </a:r>
          </a:p>
        </p:txBody>
      </p:sp>
      <p:sp>
        <p:nvSpPr>
          <p:cNvPr id="3" name="Content Placeholder 2">
            <a:extLst>
              <a:ext uri="{FF2B5EF4-FFF2-40B4-BE49-F238E27FC236}">
                <a16:creationId xmlns:a16="http://schemas.microsoft.com/office/drawing/2014/main" id="{46512D9C-6BD4-46AE-931E-DF1EA4488CDB}"/>
              </a:ext>
            </a:extLst>
          </p:cNvPr>
          <p:cNvSpPr>
            <a:spLocks noGrp="1"/>
          </p:cNvSpPr>
          <p:nvPr>
            <p:ph idx="1"/>
          </p:nvPr>
        </p:nvSpPr>
        <p:spPr>
          <a:xfrm>
            <a:off x="6490314" y="753042"/>
            <a:ext cx="4562272" cy="5172060"/>
          </a:xfrm>
        </p:spPr>
        <p:txBody>
          <a:bodyPr anchor="ctr">
            <a:normAutofit/>
          </a:bodyPr>
          <a:lstStyle/>
          <a:p>
            <a:r>
              <a:rPr lang="en-US" sz="2000" dirty="0"/>
              <a:t>MRPC 8.4(g) </a:t>
            </a:r>
          </a:p>
          <a:p>
            <a:r>
              <a:rPr lang="en-US" sz="2000" dirty="0"/>
              <a:t>Declining representation, limiting one’s practice to particular clients or types of clients, and advocacy of policy positions or changes in the law are not regulated by Rule 8.4(g)</a:t>
            </a:r>
          </a:p>
          <a:p>
            <a:r>
              <a:rPr lang="en-US" sz="2000" dirty="0"/>
              <a:t>Advocating for client in particular facts of a case can remove conduct from Rule 8.4(g) – misgendering in family matter regarding dispute over hormone blocking treatment for twelve-year-old</a:t>
            </a:r>
          </a:p>
        </p:txBody>
      </p:sp>
    </p:spTree>
    <p:extLst>
      <p:ext uri="{BB962C8B-B14F-4D97-AF65-F5344CB8AC3E}">
        <p14:creationId xmlns:p14="http://schemas.microsoft.com/office/powerpoint/2010/main" val="2373877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D2C0C-A0EE-4B2D-87DE-49A55BD9E1A8}"/>
              </a:ext>
            </a:extLst>
          </p:cNvPr>
          <p:cNvSpPr>
            <a:spLocks noGrp="1"/>
          </p:cNvSpPr>
          <p:nvPr>
            <p:ph type="title"/>
          </p:nvPr>
        </p:nvSpPr>
        <p:spPr>
          <a:xfrm>
            <a:off x="1066800" y="642594"/>
            <a:ext cx="10058400" cy="1460526"/>
          </a:xfrm>
        </p:spPr>
        <p:txBody>
          <a:bodyPr/>
          <a:lstStyle/>
          <a:p>
            <a:r>
              <a:rPr lang="en-US" dirty="0"/>
              <a:t>Sticky Situations. . . </a:t>
            </a:r>
          </a:p>
        </p:txBody>
      </p:sp>
      <p:pic>
        <p:nvPicPr>
          <p:cNvPr id="5" name="Content Placeholder 4">
            <a:extLst>
              <a:ext uri="{FF2B5EF4-FFF2-40B4-BE49-F238E27FC236}">
                <a16:creationId xmlns:a16="http://schemas.microsoft.com/office/drawing/2014/main" id="{19A86708-674D-4161-B315-1A6F7C64E514}"/>
              </a:ext>
            </a:extLst>
          </p:cNvPr>
          <p:cNvPicPr>
            <a:picLocks noGrp="1" noChangeAspect="1"/>
          </p:cNvPicPr>
          <p:nvPr>
            <p:ph sz="half" idx="1"/>
          </p:nvPr>
        </p:nvPicPr>
        <p:blipFill>
          <a:blip r:embed="rId2"/>
          <a:stretch>
            <a:fillRect/>
          </a:stretch>
        </p:blipFill>
        <p:spPr>
          <a:xfrm>
            <a:off x="1066799" y="2190750"/>
            <a:ext cx="4695825" cy="3762375"/>
          </a:xfrm>
          <a:prstGeom prst="rect">
            <a:avLst/>
          </a:prstGeom>
        </p:spPr>
      </p:pic>
      <p:sp>
        <p:nvSpPr>
          <p:cNvPr id="4" name="Content Placeholder 3">
            <a:extLst>
              <a:ext uri="{FF2B5EF4-FFF2-40B4-BE49-F238E27FC236}">
                <a16:creationId xmlns:a16="http://schemas.microsoft.com/office/drawing/2014/main" id="{9F5179D9-4F3A-44CF-B2F0-EB4DAB4FB9CC}"/>
              </a:ext>
            </a:extLst>
          </p:cNvPr>
          <p:cNvSpPr>
            <a:spLocks noGrp="1"/>
          </p:cNvSpPr>
          <p:nvPr>
            <p:ph sz="half" idx="2"/>
          </p:nvPr>
        </p:nvSpPr>
        <p:spPr>
          <a:xfrm>
            <a:off x="5876925" y="2103120"/>
            <a:ext cx="5248275" cy="4259580"/>
          </a:xfrm>
        </p:spPr>
        <p:txBody>
          <a:bodyPr>
            <a:normAutofit fontScale="85000" lnSpcReduction="10000"/>
          </a:bodyPr>
          <a:lstStyle/>
          <a:p>
            <a:r>
              <a:rPr lang="en-US" sz="1800" dirty="0"/>
              <a:t>Female client goes to lawyer for family matter, in which client is opposing procedure by which father of client’s 13 year-old child is seeking permission to have child undergo hormone blocker treatment as a precursor to gender transition procedure</a:t>
            </a:r>
          </a:p>
          <a:p>
            <a:r>
              <a:rPr lang="en-US" sz="1800" dirty="0"/>
              <a:t>Lawyer compliments client’s outfit and at meeting runs a hand up her thigh</a:t>
            </a:r>
          </a:p>
          <a:p>
            <a:r>
              <a:rPr lang="en-US" sz="1800" dirty="0"/>
              <a:t>Client is uncomfortable but has already paid a retainer and has no more money for a new lawyer</a:t>
            </a:r>
          </a:p>
          <a:p>
            <a:r>
              <a:rPr lang="en-US" sz="1800" dirty="0"/>
              <a:t>At the courthouse on day of hearing, lawyer calls the female clerk “honey”</a:t>
            </a:r>
          </a:p>
          <a:p>
            <a:r>
              <a:rPr lang="en-US" sz="1800" dirty="0"/>
              <a:t>In the filings filed in conjunction with the family court proceeding, the lawyer refers to the child as “she,” when the father states that the child’s preferred pronoun is “he”</a:t>
            </a:r>
          </a:p>
          <a:p>
            <a:endParaRPr lang="en-US" dirty="0"/>
          </a:p>
        </p:txBody>
      </p:sp>
    </p:spTree>
    <p:extLst>
      <p:ext uri="{BB962C8B-B14F-4D97-AF65-F5344CB8AC3E}">
        <p14:creationId xmlns:p14="http://schemas.microsoft.com/office/powerpoint/2010/main" val="3670325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0CE3C-6C23-4914-B833-2864A34440A2}"/>
              </a:ext>
            </a:extLst>
          </p:cNvPr>
          <p:cNvSpPr>
            <a:spLocks noGrp="1"/>
          </p:cNvSpPr>
          <p:nvPr>
            <p:ph type="title"/>
          </p:nvPr>
        </p:nvSpPr>
        <p:spPr/>
        <p:txBody>
          <a:bodyPr/>
          <a:lstStyle/>
          <a:p>
            <a:pPr algn="ctr"/>
            <a:r>
              <a:rPr lang="en-US" b="1" dirty="0"/>
              <a:t>Self-Regulating Bar: It’s Our Problem</a:t>
            </a:r>
          </a:p>
        </p:txBody>
      </p:sp>
      <p:pic>
        <p:nvPicPr>
          <p:cNvPr id="4" name="Content Placeholder 3">
            <a:extLst>
              <a:ext uri="{FF2B5EF4-FFF2-40B4-BE49-F238E27FC236}">
                <a16:creationId xmlns:a16="http://schemas.microsoft.com/office/drawing/2014/main" id="{AFF33730-A2BF-4C0E-B5E9-09857A5FC9BD}"/>
              </a:ext>
            </a:extLst>
          </p:cNvPr>
          <p:cNvPicPr>
            <a:picLocks noGrp="1" noChangeAspect="1"/>
          </p:cNvPicPr>
          <p:nvPr>
            <p:ph idx="1"/>
          </p:nvPr>
        </p:nvPicPr>
        <p:blipFill>
          <a:blip r:embed="rId2"/>
          <a:stretch>
            <a:fillRect/>
          </a:stretch>
        </p:blipFill>
        <p:spPr>
          <a:xfrm>
            <a:off x="3513324" y="2014194"/>
            <a:ext cx="5165351" cy="3437837"/>
          </a:xfrm>
          <a:prstGeom prst="rect">
            <a:avLst/>
          </a:prstGeom>
        </p:spPr>
      </p:pic>
    </p:spTree>
    <p:extLst>
      <p:ext uri="{BB962C8B-B14F-4D97-AF65-F5344CB8AC3E}">
        <p14:creationId xmlns:p14="http://schemas.microsoft.com/office/powerpoint/2010/main" val="234043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0ADA34-3A19-45BC-9382-0ED21C48879A}"/>
              </a:ext>
            </a:extLst>
          </p:cNvPr>
          <p:cNvSpPr txBox="1"/>
          <p:nvPr/>
        </p:nvSpPr>
        <p:spPr>
          <a:xfrm>
            <a:off x="1899138" y="872197"/>
            <a:ext cx="8876714" cy="1446550"/>
          </a:xfrm>
          <a:prstGeom prst="rect">
            <a:avLst/>
          </a:prstGeom>
          <a:noFill/>
        </p:spPr>
        <p:txBody>
          <a:bodyPr wrap="square" rtlCol="0">
            <a:spAutoFit/>
          </a:bodyPr>
          <a:lstStyle/>
          <a:p>
            <a:pPr algn="ctr"/>
            <a:r>
              <a:rPr lang="en-US" sz="8800" dirty="0"/>
              <a:t>Ethics Helpline: 623-1121</a:t>
            </a:r>
          </a:p>
        </p:txBody>
      </p:sp>
      <p:pic>
        <p:nvPicPr>
          <p:cNvPr id="4" name="Picture 3">
            <a:extLst>
              <a:ext uri="{FF2B5EF4-FFF2-40B4-BE49-F238E27FC236}">
                <a16:creationId xmlns:a16="http://schemas.microsoft.com/office/drawing/2014/main" id="{DBB6DA79-0F81-4F7F-9B4A-36DE4D6F1D73}"/>
              </a:ext>
            </a:extLst>
          </p:cNvPr>
          <p:cNvPicPr>
            <a:picLocks noChangeAspect="1"/>
          </p:cNvPicPr>
          <p:nvPr/>
        </p:nvPicPr>
        <p:blipFill>
          <a:blip r:embed="rId2"/>
          <a:stretch>
            <a:fillRect/>
          </a:stretch>
        </p:blipFill>
        <p:spPr>
          <a:xfrm>
            <a:off x="3956118" y="3809791"/>
            <a:ext cx="4279763" cy="2408129"/>
          </a:xfrm>
          <a:prstGeom prst="rect">
            <a:avLst/>
          </a:prstGeom>
        </p:spPr>
      </p:pic>
      <p:sp>
        <p:nvSpPr>
          <p:cNvPr id="2" name="Slide Number Placeholder 1">
            <a:extLst>
              <a:ext uri="{FF2B5EF4-FFF2-40B4-BE49-F238E27FC236}">
                <a16:creationId xmlns:a16="http://schemas.microsoft.com/office/drawing/2014/main" id="{F110076C-3D31-403F-A1C3-7202FEA15474}"/>
              </a:ext>
            </a:extLst>
          </p:cNvPr>
          <p:cNvSpPr>
            <a:spLocks noGrp="1"/>
          </p:cNvSpPr>
          <p:nvPr>
            <p:ph type="sldNum" sz="quarter" idx="12"/>
          </p:nvPr>
        </p:nvSpPr>
        <p:spPr/>
        <p:txBody>
          <a:bodyPr/>
          <a:lstStyle/>
          <a:p>
            <a:fld id="{A7CD31F4-64FA-4BA0-9498-67783267A8C8}" type="slidenum">
              <a:rPr lang="en-US" smtClean="0"/>
              <a:t>24</a:t>
            </a:fld>
            <a:endParaRPr lang="en-US"/>
          </a:p>
        </p:txBody>
      </p:sp>
    </p:spTree>
    <p:extLst>
      <p:ext uri="{BB962C8B-B14F-4D97-AF65-F5344CB8AC3E}">
        <p14:creationId xmlns:p14="http://schemas.microsoft.com/office/powerpoint/2010/main" val="2127804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AFE5-37A3-470F-B60E-717CDA2D9F9D}"/>
              </a:ext>
            </a:extLst>
          </p:cNvPr>
          <p:cNvSpPr>
            <a:spLocks noGrp="1"/>
          </p:cNvSpPr>
          <p:nvPr>
            <p:ph type="title"/>
          </p:nvPr>
        </p:nvSpPr>
        <p:spPr/>
        <p:txBody>
          <a:bodyPr/>
          <a:lstStyle/>
          <a:p>
            <a:r>
              <a:rPr lang="en-US" dirty="0"/>
              <a:t>Harassment in the litigation context (from Helpline)</a:t>
            </a:r>
          </a:p>
        </p:txBody>
      </p:sp>
      <p:sp>
        <p:nvSpPr>
          <p:cNvPr id="3" name="Content Placeholder 2">
            <a:extLst>
              <a:ext uri="{FF2B5EF4-FFF2-40B4-BE49-F238E27FC236}">
                <a16:creationId xmlns:a16="http://schemas.microsoft.com/office/drawing/2014/main" id="{856DFC00-4D27-4BFD-A96C-F3103A6CDE3D}"/>
              </a:ext>
            </a:extLst>
          </p:cNvPr>
          <p:cNvSpPr>
            <a:spLocks noGrp="1"/>
          </p:cNvSpPr>
          <p:nvPr>
            <p:ph idx="1"/>
          </p:nvPr>
        </p:nvSpPr>
        <p:spPr/>
        <p:txBody>
          <a:bodyPr>
            <a:normAutofit/>
          </a:bodyPr>
          <a:lstStyle/>
          <a:p>
            <a:r>
              <a:rPr lang="en-US" dirty="0"/>
              <a:t>Irrational demands</a:t>
            </a:r>
          </a:p>
          <a:p>
            <a:r>
              <a:rPr lang="en-US" dirty="0"/>
              <a:t>Name calling/berating counsel or blocking her/his movement</a:t>
            </a:r>
          </a:p>
          <a:p>
            <a:r>
              <a:rPr lang="en-US" dirty="0"/>
              <a:t>Delaying just to delay</a:t>
            </a:r>
          </a:p>
          <a:p>
            <a:r>
              <a:rPr lang="en-US" dirty="0"/>
              <a:t>Sexually suggestive comments</a:t>
            </a:r>
          </a:p>
          <a:p>
            <a:r>
              <a:rPr lang="en-US" dirty="0"/>
              <a:t>Last minute filings before holiday weekends</a:t>
            </a:r>
          </a:p>
          <a:p>
            <a:r>
              <a:rPr lang="en-US" dirty="0"/>
              <a:t>Ignoring communications</a:t>
            </a:r>
          </a:p>
          <a:p>
            <a:r>
              <a:rPr lang="en-US" dirty="0"/>
              <a:t>Belligerent refusals to cooperate</a:t>
            </a:r>
          </a:p>
          <a:p>
            <a:r>
              <a:rPr lang="en-US" dirty="0"/>
              <a:t>Disruptive conduct in depos/mediations    </a:t>
            </a:r>
          </a:p>
          <a:p>
            <a:endParaRPr lang="en-US" dirty="0"/>
          </a:p>
        </p:txBody>
      </p:sp>
      <p:sp>
        <p:nvSpPr>
          <p:cNvPr id="4" name="Slide Number Placeholder 3">
            <a:extLst>
              <a:ext uri="{FF2B5EF4-FFF2-40B4-BE49-F238E27FC236}">
                <a16:creationId xmlns:a16="http://schemas.microsoft.com/office/drawing/2014/main" id="{CBC38F3F-5D74-40A1-AB35-076BBD33B8EB}"/>
              </a:ext>
            </a:extLst>
          </p:cNvPr>
          <p:cNvSpPr>
            <a:spLocks noGrp="1"/>
          </p:cNvSpPr>
          <p:nvPr>
            <p:ph type="sldNum" sz="quarter" idx="12"/>
          </p:nvPr>
        </p:nvSpPr>
        <p:spPr/>
        <p:txBody>
          <a:bodyPr/>
          <a:lstStyle/>
          <a:p>
            <a:fld id="{A7CD31F4-64FA-4BA0-9498-67783267A8C8}" type="slidenum">
              <a:rPr lang="en-US" smtClean="0"/>
              <a:t>25</a:t>
            </a:fld>
            <a:endParaRPr lang="en-US"/>
          </a:p>
        </p:txBody>
      </p:sp>
    </p:spTree>
    <p:extLst>
      <p:ext uri="{BB962C8B-B14F-4D97-AF65-F5344CB8AC3E}">
        <p14:creationId xmlns:p14="http://schemas.microsoft.com/office/powerpoint/2010/main" val="3276302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87D63-3E12-47B8-80BF-0CDE0E6C715A}"/>
              </a:ext>
            </a:extLst>
          </p:cNvPr>
          <p:cNvSpPr>
            <a:spLocks noGrp="1"/>
          </p:cNvSpPr>
          <p:nvPr>
            <p:ph type="title"/>
          </p:nvPr>
        </p:nvSpPr>
        <p:spPr/>
        <p:txBody>
          <a:bodyPr>
            <a:normAutofit fontScale="90000"/>
          </a:bodyPr>
          <a:lstStyle/>
          <a:p>
            <a:br>
              <a:rPr lang="en-US" dirty="0"/>
            </a:br>
            <a:r>
              <a:rPr lang="en-US" dirty="0"/>
              <a:t>8.3 Reporting Professional Misconduct</a:t>
            </a:r>
            <a:br>
              <a:rPr lang="en-US" dirty="0"/>
            </a:br>
            <a:endParaRPr lang="en-US" dirty="0"/>
          </a:p>
        </p:txBody>
      </p:sp>
      <p:sp>
        <p:nvSpPr>
          <p:cNvPr id="3" name="Content Placeholder 2">
            <a:extLst>
              <a:ext uri="{FF2B5EF4-FFF2-40B4-BE49-F238E27FC236}">
                <a16:creationId xmlns:a16="http://schemas.microsoft.com/office/drawing/2014/main" id="{4AF68CC9-2A5C-4F4F-BCCF-309E6FD17666}"/>
              </a:ext>
            </a:extLst>
          </p:cNvPr>
          <p:cNvSpPr>
            <a:spLocks noGrp="1"/>
          </p:cNvSpPr>
          <p:nvPr>
            <p:ph idx="1"/>
          </p:nvPr>
        </p:nvSpPr>
        <p:spPr/>
        <p:txBody>
          <a:bodyPr>
            <a:normAutofit/>
          </a:bodyPr>
          <a:lstStyle/>
          <a:p>
            <a:r>
              <a:rPr lang="en-US" sz="1800" dirty="0"/>
              <a:t>(a) A lawyer who </a:t>
            </a:r>
            <a:r>
              <a:rPr lang="en-US" sz="1800" u="sng" dirty="0"/>
              <a:t>knows</a:t>
            </a:r>
            <a:r>
              <a:rPr lang="en-US" sz="1800" dirty="0"/>
              <a:t> that another lawyer has committed a violation of the Maine Rules of Professional Conduct that raises a substantial question as to that lawyer’s honesty, trustworthiness or fitness as a lawyer in other respects, </a:t>
            </a:r>
            <a:r>
              <a:rPr lang="en-US" sz="1800" u="sng" dirty="0"/>
              <a:t>shall</a:t>
            </a:r>
            <a:r>
              <a:rPr lang="en-US" sz="1800" dirty="0"/>
              <a:t> inform the appropriate professional authority.</a:t>
            </a:r>
          </a:p>
          <a:p>
            <a:r>
              <a:rPr lang="en-US" sz="1800" dirty="0"/>
              <a:t>(b) A lawyer who knows that a judge has committed a violation of applicable rules of judicial conduct that raises a substantial question as to the judge’s fitness for office shall inform the appropriate professional authority.</a:t>
            </a:r>
          </a:p>
          <a:p>
            <a:r>
              <a:rPr lang="en-US" sz="1800" dirty="0"/>
              <a:t>(c) This Rule does not require disclosure of information otherwise protected by Rule 1.6 or information gained by a lawyer or judge while participating in the Maine Assistance Program for Lawyers, or an equivalent peer assistance program approved by a state’s highest court.</a:t>
            </a:r>
          </a:p>
        </p:txBody>
      </p:sp>
      <p:sp>
        <p:nvSpPr>
          <p:cNvPr id="4" name="Slide Number Placeholder 3">
            <a:extLst>
              <a:ext uri="{FF2B5EF4-FFF2-40B4-BE49-F238E27FC236}">
                <a16:creationId xmlns:a16="http://schemas.microsoft.com/office/drawing/2014/main" id="{6A1874D5-913D-4061-BED8-6E19250D4108}"/>
              </a:ext>
            </a:extLst>
          </p:cNvPr>
          <p:cNvSpPr>
            <a:spLocks noGrp="1"/>
          </p:cNvSpPr>
          <p:nvPr>
            <p:ph type="sldNum" sz="quarter" idx="12"/>
          </p:nvPr>
        </p:nvSpPr>
        <p:spPr/>
        <p:txBody>
          <a:bodyPr/>
          <a:lstStyle/>
          <a:p>
            <a:fld id="{A7CD31F4-64FA-4BA0-9498-67783267A8C8}" type="slidenum">
              <a:rPr lang="en-US" smtClean="0"/>
              <a:t>26</a:t>
            </a:fld>
            <a:endParaRPr lang="en-US"/>
          </a:p>
        </p:txBody>
      </p:sp>
    </p:spTree>
    <p:extLst>
      <p:ext uri="{BB962C8B-B14F-4D97-AF65-F5344CB8AC3E}">
        <p14:creationId xmlns:p14="http://schemas.microsoft.com/office/powerpoint/2010/main" val="86175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ABCA-D8BE-4587-8FB5-A208CE277992}"/>
              </a:ext>
            </a:extLst>
          </p:cNvPr>
          <p:cNvSpPr>
            <a:spLocks noGrp="1"/>
          </p:cNvSpPr>
          <p:nvPr>
            <p:ph type="title"/>
          </p:nvPr>
        </p:nvSpPr>
        <p:spPr/>
        <p:txBody>
          <a:bodyPr/>
          <a:lstStyle/>
          <a:p>
            <a:r>
              <a:rPr lang="en-US"/>
              <a:t>Do you have to report?</a:t>
            </a:r>
            <a:endParaRPr lang="en-US" dirty="0"/>
          </a:p>
        </p:txBody>
      </p:sp>
      <p:graphicFrame>
        <p:nvGraphicFramePr>
          <p:cNvPr id="11" name="Content Placeholder 2">
            <a:extLst>
              <a:ext uri="{FF2B5EF4-FFF2-40B4-BE49-F238E27FC236}">
                <a16:creationId xmlns:a16="http://schemas.microsoft.com/office/drawing/2014/main" id="{813CEA56-133B-435D-A454-CCEDC8F4508F}"/>
              </a:ext>
            </a:extLst>
          </p:cNvPr>
          <p:cNvGraphicFramePr>
            <a:graphicFrameLocks noGrp="1"/>
          </p:cNvGraphicFramePr>
          <p:nvPr>
            <p:ph idx="1"/>
          </p:nvPr>
        </p:nvGraphicFramePr>
        <p:xfrm>
          <a:off x="351691" y="1825625"/>
          <a:ext cx="11264203"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6815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C1233-55F9-4B88-800B-726F84EB5642}"/>
              </a:ext>
            </a:extLst>
          </p:cNvPr>
          <p:cNvSpPr>
            <a:spLocks noGrp="1"/>
          </p:cNvSpPr>
          <p:nvPr>
            <p:ph type="title"/>
          </p:nvPr>
        </p:nvSpPr>
        <p:spPr>
          <a:xfrm>
            <a:off x="838201" y="642594"/>
            <a:ext cx="10391774" cy="1371600"/>
          </a:xfrm>
        </p:spPr>
        <p:txBody>
          <a:bodyPr>
            <a:normAutofit/>
          </a:bodyPr>
          <a:lstStyle/>
          <a:p>
            <a:pPr algn="ctr"/>
            <a:r>
              <a:rPr lang="en-US" sz="3200" dirty="0"/>
              <a:t>Maine Assistance Program for Lawyers and Judges</a:t>
            </a:r>
          </a:p>
        </p:txBody>
      </p:sp>
      <p:pic>
        <p:nvPicPr>
          <p:cNvPr id="5" name="Content Placeholder 4">
            <a:extLst>
              <a:ext uri="{FF2B5EF4-FFF2-40B4-BE49-F238E27FC236}">
                <a16:creationId xmlns:a16="http://schemas.microsoft.com/office/drawing/2014/main" id="{3692A877-CC88-403E-BB22-1CEC3F161530}"/>
              </a:ext>
            </a:extLst>
          </p:cNvPr>
          <p:cNvPicPr>
            <a:picLocks noGrp="1" noChangeAspect="1"/>
          </p:cNvPicPr>
          <p:nvPr>
            <p:ph sz="half" idx="1"/>
          </p:nvPr>
        </p:nvPicPr>
        <p:blipFill>
          <a:blip r:embed="rId2"/>
          <a:stretch>
            <a:fillRect/>
          </a:stretch>
        </p:blipFill>
        <p:spPr>
          <a:xfrm>
            <a:off x="1066800" y="2181225"/>
            <a:ext cx="4663440" cy="2611527"/>
          </a:xfrm>
          <a:prstGeom prst="rect">
            <a:avLst/>
          </a:prstGeom>
        </p:spPr>
      </p:pic>
      <p:sp>
        <p:nvSpPr>
          <p:cNvPr id="4" name="Content Placeholder 3">
            <a:extLst>
              <a:ext uri="{FF2B5EF4-FFF2-40B4-BE49-F238E27FC236}">
                <a16:creationId xmlns:a16="http://schemas.microsoft.com/office/drawing/2014/main" id="{E6E4AB5E-C792-45AB-9357-ADDA31609BA8}"/>
              </a:ext>
            </a:extLst>
          </p:cNvPr>
          <p:cNvSpPr>
            <a:spLocks noGrp="1"/>
          </p:cNvSpPr>
          <p:nvPr>
            <p:ph sz="half" idx="2"/>
          </p:nvPr>
        </p:nvSpPr>
        <p:spPr/>
        <p:txBody>
          <a:bodyPr>
            <a:normAutofit/>
          </a:bodyPr>
          <a:lstStyle/>
          <a:p>
            <a:r>
              <a:rPr lang="en-US" dirty="0"/>
              <a:t> Free </a:t>
            </a:r>
            <a:r>
              <a:rPr lang="en-US" i="1" dirty="0"/>
              <a:t>confidential</a:t>
            </a:r>
            <a:r>
              <a:rPr lang="en-US" dirty="0"/>
              <a:t> service for members of the Maine bench, bar, &amp; law students </a:t>
            </a:r>
          </a:p>
          <a:p>
            <a:r>
              <a:rPr lang="en-US" dirty="0"/>
              <a:t>The program can assist w/life transitions (divorce, illness, caring for a sick relative) and substance use issues, and anxieties related to any reason, not just lawyering. </a:t>
            </a:r>
          </a:p>
          <a:p>
            <a:r>
              <a:rPr lang="en-US" dirty="0"/>
              <a:t>Call 266-5951</a:t>
            </a:r>
          </a:p>
          <a:p>
            <a:r>
              <a:rPr lang="en-US" dirty="0"/>
              <a:t>Maineasstprog1@myfairpoint.net </a:t>
            </a:r>
          </a:p>
          <a:p>
            <a:endParaRPr lang="en-US" dirty="0"/>
          </a:p>
        </p:txBody>
      </p:sp>
    </p:spTree>
    <p:extLst>
      <p:ext uri="{BB962C8B-B14F-4D97-AF65-F5344CB8AC3E}">
        <p14:creationId xmlns:p14="http://schemas.microsoft.com/office/powerpoint/2010/main" val="4153076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905273-2FF0-4D0E-B368-CA70241518FD}"/>
              </a:ext>
            </a:extLst>
          </p:cNvPr>
          <p:cNvSpPr>
            <a:spLocks noGrp="1"/>
          </p:cNvSpPr>
          <p:nvPr>
            <p:ph type="title"/>
          </p:nvPr>
        </p:nvSpPr>
        <p:spPr>
          <a:xfrm>
            <a:off x="8477250" y="603504"/>
            <a:ext cx="3144774" cy="672846"/>
          </a:xfrm>
        </p:spPr>
        <p:txBody>
          <a:bodyPr/>
          <a:lstStyle/>
          <a:p>
            <a:r>
              <a:rPr lang="en-US" b="1" u="sng" dirty="0"/>
              <a:t>RESOURCES</a:t>
            </a:r>
          </a:p>
        </p:txBody>
      </p:sp>
      <p:sp>
        <p:nvSpPr>
          <p:cNvPr id="4" name="Text Placeholder 3">
            <a:extLst>
              <a:ext uri="{FF2B5EF4-FFF2-40B4-BE49-F238E27FC236}">
                <a16:creationId xmlns:a16="http://schemas.microsoft.com/office/drawing/2014/main" id="{E38721B1-5FDF-4ADC-B153-854374E7C92C}"/>
              </a:ext>
            </a:extLst>
          </p:cNvPr>
          <p:cNvSpPr>
            <a:spLocks noGrp="1"/>
          </p:cNvSpPr>
          <p:nvPr>
            <p:ph type="body" sz="half" idx="2"/>
          </p:nvPr>
        </p:nvSpPr>
        <p:spPr>
          <a:xfrm>
            <a:off x="8477250" y="1428750"/>
            <a:ext cx="3144774" cy="4469130"/>
          </a:xfrm>
        </p:spPr>
        <p:txBody>
          <a:bodyPr>
            <a:normAutofit/>
          </a:bodyPr>
          <a:lstStyle/>
          <a:p>
            <a:pPr marL="285750" indent="-285750">
              <a:buFont typeface="Arial" panose="020B0604020202020204" pitchFamily="34" charset="0"/>
              <a:buChar char="•"/>
            </a:pPr>
            <a:r>
              <a:rPr lang="en-US" dirty="0"/>
              <a:t>MAP</a:t>
            </a:r>
          </a:p>
          <a:p>
            <a:pPr marL="285750" indent="-285750">
              <a:buFont typeface="Arial" panose="020B0604020202020204" pitchFamily="34" charset="0"/>
              <a:buChar char="•"/>
            </a:pPr>
            <a:r>
              <a:rPr lang="en-US" dirty="0"/>
              <a:t>Ethics Helpline </a:t>
            </a:r>
          </a:p>
          <a:p>
            <a:pPr marL="285750" indent="-285750">
              <a:buFont typeface="Arial" panose="020B0604020202020204" pitchFamily="34" charset="0"/>
              <a:buChar char="•"/>
            </a:pPr>
            <a:r>
              <a:rPr lang="en-US" dirty="0"/>
              <a:t>Silent Partners/MSBA</a:t>
            </a:r>
          </a:p>
          <a:p>
            <a:pPr marL="285750" indent="-285750">
              <a:buFont typeface="Arial" panose="020B0604020202020204" pitchFamily="34" charset="0"/>
              <a:buChar char="•"/>
            </a:pPr>
            <a:r>
              <a:rPr lang="en-US" dirty="0"/>
              <a:t>Barrister’s Breakfasts</a:t>
            </a:r>
          </a:p>
          <a:p>
            <a:pPr marL="285750" indent="-285750">
              <a:buFont typeface="Arial" panose="020B0604020202020204" pitchFamily="34" charset="0"/>
              <a:buChar char="•"/>
            </a:pPr>
            <a:r>
              <a:rPr lang="en-US" dirty="0"/>
              <a:t>New Lawyer’s &amp; Women’s Law Sections </a:t>
            </a:r>
          </a:p>
          <a:p>
            <a:pPr marL="285750" indent="-285750">
              <a:buFont typeface="Arial" panose="020B0604020202020204" pitchFamily="34" charset="0"/>
              <a:buChar char="•"/>
            </a:pPr>
            <a:r>
              <a:rPr lang="en-US" dirty="0"/>
              <a:t>Equality Maine</a:t>
            </a:r>
          </a:p>
          <a:p>
            <a:pPr marL="285750" indent="-285750">
              <a:buFont typeface="Arial" panose="020B0604020202020204" pitchFamily="34" charset="0"/>
              <a:buChar char="•"/>
            </a:pPr>
            <a:r>
              <a:rPr lang="en-US" dirty="0"/>
              <a:t>MACDL listserv</a:t>
            </a:r>
          </a:p>
          <a:p>
            <a:pPr marL="285750" indent="-285750">
              <a:buFont typeface="Arial" panose="020B0604020202020204" pitchFamily="34" charset="0"/>
              <a:buChar char="•"/>
            </a:pPr>
            <a:r>
              <a:rPr lang="en-US" dirty="0"/>
              <a:t>MTLA listserv</a:t>
            </a:r>
          </a:p>
          <a:p>
            <a:pPr marL="285750" indent="-285750">
              <a:buFont typeface="Arial" panose="020B0604020202020204" pitchFamily="34" charset="0"/>
              <a:buChar char="•"/>
            </a:pPr>
            <a:r>
              <a:rPr lang="en-US" dirty="0" err="1"/>
              <a:t>MaineCanDo</a:t>
            </a:r>
            <a:endParaRPr lang="en-US" dirty="0"/>
          </a:p>
          <a:p>
            <a:endParaRPr lang="en-US" dirty="0"/>
          </a:p>
        </p:txBody>
      </p:sp>
      <p:pic>
        <p:nvPicPr>
          <p:cNvPr id="9" name="Picture Placeholder 8">
            <a:extLst>
              <a:ext uri="{FF2B5EF4-FFF2-40B4-BE49-F238E27FC236}">
                <a16:creationId xmlns:a16="http://schemas.microsoft.com/office/drawing/2014/main" id="{26FF7CDA-F075-4B9D-93E0-1BB833BD1C5D}"/>
              </a:ext>
            </a:extLst>
          </p:cNvPr>
          <p:cNvPicPr>
            <a:picLocks noGrp="1" noChangeAspect="1"/>
          </p:cNvPicPr>
          <p:nvPr>
            <p:ph type="pic" idx="1"/>
          </p:nvPr>
        </p:nvPicPr>
        <p:blipFill>
          <a:blip r:embed="rId2"/>
          <a:srcRect l="24876" r="24876"/>
          <a:stretch>
            <a:fillRect/>
          </a:stretch>
        </p:blipFill>
        <p:spPr>
          <a:prstGeom prst="rect">
            <a:avLst/>
          </a:prstGeom>
        </p:spPr>
      </p:pic>
    </p:spTree>
    <p:extLst>
      <p:ext uri="{BB962C8B-B14F-4D97-AF65-F5344CB8AC3E}">
        <p14:creationId xmlns:p14="http://schemas.microsoft.com/office/powerpoint/2010/main" val="2216107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18881-016A-4F03-955A-B2BAC7F096E0}"/>
              </a:ext>
            </a:extLst>
          </p:cNvPr>
          <p:cNvSpPr>
            <a:spLocks noGrp="1"/>
          </p:cNvSpPr>
          <p:nvPr>
            <p:ph type="title"/>
          </p:nvPr>
        </p:nvSpPr>
        <p:spPr/>
        <p:txBody>
          <a:bodyPr/>
          <a:lstStyle/>
          <a:p>
            <a:r>
              <a:rPr lang="en-US" sz="4000" dirty="0"/>
              <a:t>Harassment</a:t>
            </a:r>
            <a:endParaRPr lang="en-US" dirty="0"/>
          </a:p>
        </p:txBody>
      </p:sp>
      <p:sp>
        <p:nvSpPr>
          <p:cNvPr id="3" name="Content Placeholder 2">
            <a:extLst>
              <a:ext uri="{FF2B5EF4-FFF2-40B4-BE49-F238E27FC236}">
                <a16:creationId xmlns:a16="http://schemas.microsoft.com/office/drawing/2014/main" id="{A6B0BC7F-D385-482C-8593-154EEBDEA04E}"/>
              </a:ext>
            </a:extLst>
          </p:cNvPr>
          <p:cNvSpPr>
            <a:spLocks noGrp="1"/>
          </p:cNvSpPr>
          <p:nvPr>
            <p:ph idx="1"/>
          </p:nvPr>
        </p:nvSpPr>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rPr>
              <a:t>Derogatory or demeaning conduct or communication and includes, but is not limited to, unwelcome sexual advances, or other conduct or communication unwelcome due to its implicit or explicit sexual conduct</a:t>
            </a:r>
          </a:p>
          <a:p>
            <a:endParaRPr lang="en-US" dirty="0"/>
          </a:p>
        </p:txBody>
      </p:sp>
    </p:spTree>
    <p:extLst>
      <p:ext uri="{BB962C8B-B14F-4D97-AF65-F5344CB8AC3E}">
        <p14:creationId xmlns:p14="http://schemas.microsoft.com/office/powerpoint/2010/main" val="1624892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333401-F162-4F0D-83FF-D7641D1DF811}"/>
              </a:ext>
            </a:extLst>
          </p:cNvPr>
          <p:cNvPicPr>
            <a:picLocks noChangeAspect="1"/>
          </p:cNvPicPr>
          <p:nvPr/>
        </p:nvPicPr>
        <p:blipFill>
          <a:blip r:embed="rId2"/>
          <a:stretch>
            <a:fillRect/>
          </a:stretch>
        </p:blipFill>
        <p:spPr>
          <a:xfrm>
            <a:off x="3852355" y="1935956"/>
            <a:ext cx="4487289" cy="2986087"/>
          </a:xfrm>
          <a:prstGeom prst="rect">
            <a:avLst/>
          </a:prstGeom>
        </p:spPr>
      </p:pic>
    </p:spTree>
    <p:extLst>
      <p:ext uri="{BB962C8B-B14F-4D97-AF65-F5344CB8AC3E}">
        <p14:creationId xmlns:p14="http://schemas.microsoft.com/office/powerpoint/2010/main" val="1462682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18881-016A-4F03-955A-B2BAC7F096E0}"/>
              </a:ext>
            </a:extLst>
          </p:cNvPr>
          <p:cNvSpPr>
            <a:spLocks noGrp="1"/>
          </p:cNvSpPr>
          <p:nvPr>
            <p:ph type="title"/>
          </p:nvPr>
        </p:nvSpPr>
        <p:spPr/>
        <p:txBody>
          <a:bodyPr/>
          <a:lstStyle/>
          <a:p>
            <a:r>
              <a:rPr lang="en-US" sz="4000" dirty="0"/>
              <a:t>Discrimination</a:t>
            </a:r>
            <a:endParaRPr lang="en-US" dirty="0"/>
          </a:p>
        </p:txBody>
      </p:sp>
      <p:sp>
        <p:nvSpPr>
          <p:cNvPr id="3" name="Content Placeholder 2">
            <a:extLst>
              <a:ext uri="{FF2B5EF4-FFF2-40B4-BE49-F238E27FC236}">
                <a16:creationId xmlns:a16="http://schemas.microsoft.com/office/drawing/2014/main" id="{A6B0BC7F-D385-482C-8593-154EEBDEA04E}"/>
              </a:ext>
            </a:extLst>
          </p:cNvPr>
          <p:cNvSpPr>
            <a:spLocks noGrp="1"/>
          </p:cNvSpPr>
          <p:nvPr>
            <p:ph idx="1"/>
          </p:nvPr>
        </p:nvSpPr>
        <p:spPr/>
        <p:txBody>
          <a:bodyPr>
            <a:normAutofit fontScale="92500" lnSpcReduction="10000"/>
          </a:bodyPr>
          <a:lstStyle/>
          <a:p>
            <a:pPr marL="0" indent="0">
              <a:buNone/>
            </a:pPr>
            <a:r>
              <a:rPr lang="en-US" sz="3200" b="1" i="1" dirty="0">
                <a:latin typeface="Calibri" panose="020F0502020204030204" pitchFamily="34" charset="0"/>
                <a:cs typeface="Calibri" panose="020F0502020204030204" pitchFamily="34" charset="0"/>
              </a:rPr>
              <a:t>Conduct or communication that a lawyer knows or reasonably should know manifests an intention to treat a person as inferior based on one or more of the listed characteristics, to disregard relevant consideration of individual characteristics or merit because of one or more of the listed characteristics, or to cause or attempt to cause interference with the fair administration of justice based on one or more of the listed characteristics</a:t>
            </a:r>
          </a:p>
          <a:p>
            <a:endParaRPr lang="en-US" dirty="0"/>
          </a:p>
        </p:txBody>
      </p:sp>
    </p:spTree>
    <p:extLst>
      <p:ext uri="{BB962C8B-B14F-4D97-AF65-F5344CB8AC3E}">
        <p14:creationId xmlns:p14="http://schemas.microsoft.com/office/powerpoint/2010/main" val="2216646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18881-016A-4F03-955A-B2BAC7F096E0}"/>
              </a:ext>
            </a:extLst>
          </p:cNvPr>
          <p:cNvSpPr>
            <a:spLocks noGrp="1"/>
          </p:cNvSpPr>
          <p:nvPr>
            <p:ph type="title"/>
          </p:nvPr>
        </p:nvSpPr>
        <p:spPr/>
        <p:txBody>
          <a:bodyPr/>
          <a:lstStyle/>
          <a:p>
            <a:r>
              <a:rPr lang="en-US" dirty="0"/>
              <a:t>Related to the Practice of Law</a:t>
            </a:r>
          </a:p>
        </p:txBody>
      </p:sp>
      <p:sp>
        <p:nvSpPr>
          <p:cNvPr id="3" name="Content Placeholder 2">
            <a:extLst>
              <a:ext uri="{FF2B5EF4-FFF2-40B4-BE49-F238E27FC236}">
                <a16:creationId xmlns:a16="http://schemas.microsoft.com/office/drawing/2014/main" id="{A6B0BC7F-D385-482C-8593-154EEBDEA04E}"/>
              </a:ext>
            </a:extLst>
          </p:cNvPr>
          <p:cNvSpPr>
            <a:spLocks noGrp="1"/>
          </p:cNvSpPr>
          <p:nvPr>
            <p:ph idx="1"/>
          </p:nvPr>
        </p:nvSpPr>
        <p:spPr/>
        <p:txBody>
          <a:bodyPr>
            <a:normAutofit/>
          </a:bodyPr>
          <a:lstStyle/>
          <a:p>
            <a:pPr marL="0" indent="0">
              <a:buNone/>
            </a:pPr>
            <a:r>
              <a:rPr lang="en-US" sz="3200" b="1" i="1" dirty="0">
                <a:latin typeface="Calibri" panose="020F0502020204030204" pitchFamily="34" charset="0"/>
                <a:cs typeface="Calibri" panose="020F0502020204030204" pitchFamily="34" charset="0"/>
              </a:rPr>
              <a:t>Occurring in the course of representing clients; interacting with witnesses, coworkers, court personnel, lawyers, and others while engaged in the practice of law; or operating or managing a law firm or law practice</a:t>
            </a:r>
          </a:p>
          <a:p>
            <a:endParaRPr lang="en-US" dirty="0"/>
          </a:p>
        </p:txBody>
      </p:sp>
    </p:spTree>
    <p:extLst>
      <p:ext uri="{BB962C8B-B14F-4D97-AF65-F5344CB8AC3E}">
        <p14:creationId xmlns:p14="http://schemas.microsoft.com/office/powerpoint/2010/main" val="2192654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18881-016A-4F03-955A-B2BAC7F096E0}"/>
              </a:ext>
            </a:extLst>
          </p:cNvPr>
          <p:cNvSpPr>
            <a:spLocks noGrp="1"/>
          </p:cNvSpPr>
          <p:nvPr>
            <p:ph type="title"/>
          </p:nvPr>
        </p:nvSpPr>
        <p:spPr/>
        <p:txBody>
          <a:bodyPr/>
          <a:lstStyle/>
          <a:p>
            <a:r>
              <a:rPr lang="en-US" dirty="0"/>
              <a:t>What’s Covered (and What Isn’t)</a:t>
            </a:r>
          </a:p>
        </p:txBody>
      </p:sp>
      <p:sp>
        <p:nvSpPr>
          <p:cNvPr id="3" name="Content Placeholder 2">
            <a:extLst>
              <a:ext uri="{FF2B5EF4-FFF2-40B4-BE49-F238E27FC236}">
                <a16:creationId xmlns:a16="http://schemas.microsoft.com/office/drawing/2014/main" id="{A6B0BC7F-D385-482C-8593-154EEBDEA04E}"/>
              </a:ext>
            </a:extLst>
          </p:cNvPr>
          <p:cNvSpPr>
            <a:spLocks noGrp="1"/>
          </p:cNvSpPr>
          <p:nvPr>
            <p:ph idx="1"/>
          </p:nvPr>
        </p:nvSpPr>
        <p:spPr/>
        <p:txBody>
          <a:bodyPr>
            <a:normAutofit fontScale="62500" lnSpcReduction="20000"/>
          </a:bodyPr>
          <a:lstStyle/>
          <a:p>
            <a:r>
              <a:rPr lang="en-US" sz="4800" dirty="0">
                <a:latin typeface="Calibri" panose="020F0502020204030204" pitchFamily="34" charset="0"/>
                <a:cs typeface="Calibri" panose="020F0502020204030204" pitchFamily="34" charset="0"/>
              </a:rPr>
              <a:t>“Related to the Practice of Law”</a:t>
            </a:r>
          </a:p>
          <a:p>
            <a:r>
              <a:rPr lang="en-US" sz="4800" dirty="0">
                <a:latin typeface="Calibri" panose="020F0502020204030204" pitchFamily="34" charset="0"/>
                <a:cs typeface="Calibri" panose="020F0502020204030204" pitchFamily="34" charset="0"/>
              </a:rPr>
              <a:t>Does not have to occur in the attorney-client relationship</a:t>
            </a:r>
          </a:p>
          <a:p>
            <a:r>
              <a:rPr lang="en-US" sz="4800" dirty="0">
                <a:latin typeface="Calibri" panose="020F0502020204030204" pitchFamily="34" charset="0"/>
                <a:cs typeface="Calibri" panose="020F0502020204030204" pitchFamily="34" charset="0"/>
              </a:rPr>
              <a:t>Protected classes are covered: race, sex, religion, national origin, ethnicity, disability, age, sexual orientation, or gender identity</a:t>
            </a:r>
          </a:p>
          <a:p>
            <a:r>
              <a:rPr lang="en-US" sz="4800" dirty="0">
                <a:latin typeface="Calibri" panose="020F0502020204030204" pitchFamily="34" charset="0"/>
                <a:cs typeface="Calibri" panose="020F0502020204030204" pitchFamily="34" charset="0"/>
              </a:rPr>
              <a:t>General bullying is not covered</a:t>
            </a:r>
          </a:p>
          <a:p>
            <a:r>
              <a:rPr lang="en-US" sz="4800" dirty="0">
                <a:latin typeface="Calibri" panose="020F0502020204030204" pitchFamily="34" charset="0"/>
                <a:cs typeface="Calibri" panose="020F0502020204030204" pitchFamily="34" charset="0"/>
              </a:rPr>
              <a:t>Declining representation, limiting practice areas and advocacy of policy positions are not covered by MRPC 8.4(g)</a:t>
            </a:r>
          </a:p>
          <a:p>
            <a:endParaRPr lang="en-US" dirty="0"/>
          </a:p>
        </p:txBody>
      </p:sp>
    </p:spTree>
    <p:extLst>
      <p:ext uri="{BB962C8B-B14F-4D97-AF65-F5344CB8AC3E}">
        <p14:creationId xmlns:p14="http://schemas.microsoft.com/office/powerpoint/2010/main" val="322880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7D597E-A751-4E08-B832-FEB5E3571120}"/>
              </a:ext>
            </a:extLst>
          </p:cNvPr>
          <p:cNvSpPr>
            <a:spLocks noGrp="1"/>
          </p:cNvSpPr>
          <p:nvPr>
            <p:ph idx="1"/>
          </p:nvPr>
        </p:nvSpPr>
        <p:spPr>
          <a:xfrm>
            <a:off x="685800" y="609600"/>
            <a:ext cx="6858000" cy="6004142"/>
          </a:xfrm>
        </p:spPr>
        <p:txBody>
          <a:bodyPr/>
          <a:lstStyle/>
          <a:p>
            <a:r>
              <a:rPr lang="en-US" sz="2000" u="sng" dirty="0">
                <a:latin typeface="Calibri" panose="020F0502020204030204" pitchFamily="34" charset="0"/>
                <a:cs typeface="Calibri" panose="020F0502020204030204" pitchFamily="34" charset="0"/>
              </a:rPr>
              <a:t>Board v. Spurling</a:t>
            </a:r>
            <a:r>
              <a:rPr lang="en-US" sz="2000" dirty="0">
                <a:latin typeface="Calibri" panose="020F0502020204030204" pitchFamily="34" charset="0"/>
                <a:cs typeface="Calibri" panose="020F0502020204030204" pitchFamily="34" charset="0"/>
              </a:rPr>
              <a:t>, BAR 20-08 (September 4, 2020) </a:t>
            </a:r>
          </a:p>
          <a:p>
            <a:r>
              <a:rPr lang="en-US" sz="2000" dirty="0">
                <a:latin typeface="Calibri" panose="020F0502020204030204" pitchFamily="34" charset="0"/>
                <a:cs typeface="Calibri" panose="020F0502020204030204" pitchFamily="34" charset="0"/>
              </a:rPr>
              <a:t>Board moved for interim suspension</a:t>
            </a:r>
          </a:p>
          <a:p>
            <a:r>
              <a:rPr lang="en-US" sz="2000" dirty="0">
                <a:latin typeface="Calibri" panose="020F0502020204030204" pitchFamily="34" charset="0"/>
                <a:cs typeface="Calibri" panose="020F0502020204030204" pitchFamily="34" charset="0"/>
              </a:rPr>
              <a:t>Two unrelated female clients</a:t>
            </a:r>
          </a:p>
          <a:p>
            <a:r>
              <a:rPr lang="en-US" sz="2000" dirty="0">
                <a:latin typeface="Calibri" panose="020F0502020204030204" pitchFamily="34" charset="0"/>
                <a:cs typeface="Calibri" panose="020F0502020204030204" pitchFamily="34" charset="0"/>
              </a:rPr>
              <a:t>Interim suspension granted</a:t>
            </a:r>
          </a:p>
          <a:p>
            <a:r>
              <a:rPr lang="en-US" sz="2000" dirty="0">
                <a:latin typeface="Calibri" panose="020F0502020204030204" pitchFamily="34" charset="0"/>
                <a:cs typeface="Calibri" panose="020F0502020204030204" pitchFamily="34" charset="0"/>
              </a:rPr>
              <a:t>Court concluded that evidence supported finding that Spurling violated, inter alia, M.R. Prof. Conduct 8.4(g)</a:t>
            </a:r>
          </a:p>
          <a:p>
            <a:r>
              <a:rPr lang="en-US" sz="2000" dirty="0">
                <a:latin typeface="Calibri" panose="020F0502020204030204" pitchFamily="34" charset="0"/>
                <a:cs typeface="Calibri" panose="020F0502020204030204" pitchFamily="34" charset="0"/>
              </a:rPr>
              <a:t>Subsequently, on May 28, 2021, Spurling surrendered his license</a:t>
            </a:r>
          </a:p>
          <a:p>
            <a:r>
              <a:rPr lang="en-US" sz="2000" dirty="0">
                <a:latin typeface="Calibri" panose="020F0502020204030204" pitchFamily="34" charset="0"/>
                <a:cs typeface="Calibri" panose="020F0502020204030204" pitchFamily="34" charset="0"/>
              </a:rPr>
              <a:t>M. Bar R. 25(d)</a:t>
            </a:r>
          </a:p>
          <a:p>
            <a:r>
              <a:rPr lang="en-US" sz="2000" dirty="0">
                <a:latin typeface="Calibri" panose="020F0502020204030204" pitchFamily="34" charset="0"/>
                <a:cs typeface="Calibri" panose="020F0502020204030204" pitchFamily="34" charset="0"/>
              </a:rPr>
              <a:t>Supported by impounded affidavit containing factual allegations</a:t>
            </a:r>
          </a:p>
          <a:p>
            <a:pPr marL="0" indent="0">
              <a:buNone/>
            </a:pPr>
            <a:endParaRPr lang="en-US" dirty="0"/>
          </a:p>
        </p:txBody>
      </p:sp>
      <p:pic>
        <p:nvPicPr>
          <p:cNvPr id="1026" name="Picture 2" descr="What's New in Cisco Certifications? - Training Concepts">
            <a:extLst>
              <a:ext uri="{FF2B5EF4-FFF2-40B4-BE49-F238E27FC236}">
                <a16:creationId xmlns:a16="http://schemas.microsoft.com/office/drawing/2014/main" id="{1BE1AD08-DA42-45EA-AFAD-575347E7A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706" y="609600"/>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te Court Information | Cobb County Georgia">
            <a:extLst>
              <a:ext uri="{FF2B5EF4-FFF2-40B4-BE49-F238E27FC236}">
                <a16:creationId xmlns:a16="http://schemas.microsoft.com/office/drawing/2014/main" id="{0A7CDC83-F7AE-4B5D-AF5D-459C47D62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706" y="3118612"/>
            <a:ext cx="3134277" cy="2317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981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7D597E-A751-4E08-B832-FEB5E3571120}"/>
              </a:ext>
            </a:extLst>
          </p:cNvPr>
          <p:cNvSpPr>
            <a:spLocks noGrp="1"/>
          </p:cNvSpPr>
          <p:nvPr>
            <p:ph idx="1"/>
          </p:nvPr>
        </p:nvSpPr>
        <p:spPr>
          <a:xfrm>
            <a:off x="685800" y="609600"/>
            <a:ext cx="6858000" cy="6004142"/>
          </a:xfrm>
        </p:spPr>
        <p:txBody>
          <a:bodyPr/>
          <a:lstStyle/>
          <a:p>
            <a:pPr marL="0" indent="0" algn="ctr">
              <a:buNone/>
            </a:pPr>
            <a:endParaRPr lang="en-US" sz="4800" dirty="0"/>
          </a:p>
          <a:p>
            <a:pPr marL="0" indent="0" algn="ctr">
              <a:buNone/>
            </a:pPr>
            <a:r>
              <a:rPr lang="en-US" sz="4800" dirty="0"/>
              <a:t>AND</a:t>
            </a:r>
          </a:p>
          <a:p>
            <a:pPr marL="0" indent="0">
              <a:buNone/>
            </a:pPr>
            <a:endParaRPr lang="en-US" sz="2000" dirty="0"/>
          </a:p>
          <a:p>
            <a:pPr marL="0" indent="0">
              <a:buNone/>
            </a:pPr>
            <a:r>
              <a:rPr lang="en-US" sz="2000" dirty="0"/>
              <a:t>Board v. XXXXX, License surrender, (2021) – Respondent got a jump  on the information and surrendered bar license so reasons set forth in the affidavit are impounded</a:t>
            </a:r>
          </a:p>
          <a:p>
            <a:pPr marL="0" indent="0">
              <a:buNone/>
            </a:pPr>
            <a:endParaRPr lang="en-US" dirty="0"/>
          </a:p>
        </p:txBody>
      </p:sp>
      <p:pic>
        <p:nvPicPr>
          <p:cNvPr id="1026" name="Picture 2" descr="What's New in Cisco Certifications? - Training Concepts">
            <a:extLst>
              <a:ext uri="{FF2B5EF4-FFF2-40B4-BE49-F238E27FC236}">
                <a16:creationId xmlns:a16="http://schemas.microsoft.com/office/drawing/2014/main" id="{1BE1AD08-DA42-45EA-AFAD-575347E7A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706" y="609600"/>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te Court Information | Cobb County Georgia">
            <a:extLst>
              <a:ext uri="{FF2B5EF4-FFF2-40B4-BE49-F238E27FC236}">
                <a16:creationId xmlns:a16="http://schemas.microsoft.com/office/drawing/2014/main" id="{0A7CDC83-F7AE-4B5D-AF5D-459C47D62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706" y="3118612"/>
            <a:ext cx="3134277" cy="2317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76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7D597E-A751-4E08-B832-FEB5E3571120}"/>
              </a:ext>
            </a:extLst>
          </p:cNvPr>
          <p:cNvSpPr>
            <a:spLocks noGrp="1"/>
          </p:cNvSpPr>
          <p:nvPr>
            <p:ph idx="1"/>
          </p:nvPr>
        </p:nvSpPr>
        <p:spPr>
          <a:xfrm>
            <a:off x="954613" y="738187"/>
            <a:ext cx="5486400" cy="5381625"/>
          </a:xfrm>
        </p:spPr>
        <p:txBody>
          <a:bodyPr>
            <a:normAutofit fontScale="77500" lnSpcReduction="20000"/>
          </a:bodyPr>
          <a:lstStyle/>
          <a:p>
            <a:r>
              <a:rPr lang="en-US" sz="4800" dirty="0"/>
              <a:t>Bar Discipline: admonition, reprimand, suspension, disbarment</a:t>
            </a:r>
          </a:p>
          <a:p>
            <a:r>
              <a:rPr lang="en-US" sz="4800" dirty="0"/>
              <a:t>Human Rights Act complaint</a:t>
            </a:r>
          </a:p>
          <a:p>
            <a:r>
              <a:rPr lang="en-US" sz="4800" dirty="0"/>
              <a:t>Civil liability</a:t>
            </a:r>
          </a:p>
          <a:p>
            <a:r>
              <a:rPr lang="en-US" sz="4800" dirty="0"/>
              <a:t>Criminal liability</a:t>
            </a:r>
          </a:p>
          <a:p>
            <a:pPr marL="0" indent="0">
              <a:buNone/>
            </a:pPr>
            <a:endParaRPr lang="en-US" dirty="0"/>
          </a:p>
        </p:txBody>
      </p:sp>
      <p:pic>
        <p:nvPicPr>
          <p:cNvPr id="2050" name="Picture 2" descr="Truths about Using Consequences to Discipline">
            <a:extLst>
              <a:ext uri="{FF2B5EF4-FFF2-40B4-BE49-F238E27FC236}">
                <a16:creationId xmlns:a16="http://schemas.microsoft.com/office/drawing/2014/main" id="{7BDE1CEB-A2C8-432E-B39D-9EC8B291B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4188" y="1865856"/>
            <a:ext cx="3126287" cy="3126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0790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f273ed63-55e6-48ab-8b11-8ed09de2ab1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63AC8ECD8E1945A31303DE48377E51" ma:contentTypeVersion="13" ma:contentTypeDescription="Create a new document." ma:contentTypeScope="" ma:versionID="6fd61e99f4a9770652ecf100426b771a">
  <xsd:schema xmlns:xsd="http://www.w3.org/2001/XMLSchema" xmlns:xs="http://www.w3.org/2001/XMLSchema" xmlns:p="http://schemas.microsoft.com/office/2006/metadata/properties" xmlns:ns2="f273ed63-55e6-48ab-8b11-8ed09de2ab1d" xmlns:ns3="3d9b7155-6f19-4695-9ab2-cb3184b4bc1b" targetNamespace="http://schemas.microsoft.com/office/2006/metadata/properties" ma:root="true" ma:fieldsID="3eae32e7e9a30ed3449632a423cc72a8" ns2:_="" ns3:_="">
    <xsd:import namespace="f273ed63-55e6-48ab-8b11-8ed09de2ab1d"/>
    <xsd:import namespace="3d9b7155-6f19-4695-9ab2-cb3184b4bc1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3ed63-55e6-48ab-8b11-8ed09de2ab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9b7155-6f19-4695-9ab2-cb3184b4bc1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6BCBFB-BBC7-42F1-95CD-058E172363A0}">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1259D436-C82E-43E0-8A01-53DF9CED6032}">
  <ds:schemaRefs>
    <ds:schemaRef ds:uri="http://schemas.microsoft.com/sharepoint/v3/contenttype/forms"/>
  </ds:schemaRefs>
</ds:datastoreItem>
</file>

<file path=customXml/itemProps3.xml><?xml version="1.0" encoding="utf-8"?>
<ds:datastoreItem xmlns:ds="http://schemas.openxmlformats.org/officeDocument/2006/customXml" ds:itemID="{D621A5D2-83C7-4412-87EA-12FD7D8CAECF}"/>
</file>

<file path=docProps/app.xml><?xml version="1.0" encoding="utf-8"?>
<Properties xmlns="http://schemas.openxmlformats.org/officeDocument/2006/extended-properties" xmlns:vt="http://schemas.openxmlformats.org/officeDocument/2006/docPropsVTypes">
  <Template>{E935057F-45C2-4751-B2DA-9769FB9A361B}tf11531919_win32</Template>
  <TotalTime>2284</TotalTime>
  <Words>1933</Words>
  <Application>Microsoft Office PowerPoint</Application>
  <PresentationFormat>Widescreen</PresentationFormat>
  <Paragraphs>161</Paragraphs>
  <Slides>30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Avenir Next LT Pro</vt:lpstr>
      <vt:lpstr>Avenir Next LT Pro Light</vt:lpstr>
      <vt:lpstr>Calibri</vt:lpstr>
      <vt:lpstr>Garamond</vt:lpstr>
      <vt:lpstr>Times New Roman</vt:lpstr>
      <vt:lpstr>SavonVTI</vt:lpstr>
      <vt:lpstr>H&amp;D &amp; Ethics in the Rearview:  A Run Down of 2021</vt:lpstr>
      <vt:lpstr>M.R. Prof. Conduct 8.4(g)</vt:lpstr>
      <vt:lpstr>Harassment</vt:lpstr>
      <vt:lpstr>Discrimination</vt:lpstr>
      <vt:lpstr>Related to the Practice of Law</vt:lpstr>
      <vt:lpstr>What’s Covered (and What Isn’t)</vt:lpstr>
      <vt:lpstr>PowerPoint Presentation</vt:lpstr>
      <vt:lpstr>PowerPoint Presentation</vt:lpstr>
      <vt:lpstr>PowerPoint Presentation</vt:lpstr>
      <vt:lpstr>Analysis</vt:lpstr>
      <vt:lpstr>When on the receiving end . . . </vt:lpstr>
      <vt:lpstr>What behavior violates 8.4(g)?</vt:lpstr>
      <vt:lpstr>Is Rule Violation Waivable by Client?</vt:lpstr>
      <vt:lpstr>ABA Formal 493 (July 15, 2020)</vt:lpstr>
      <vt:lpstr>The Bystander Effect </vt:lpstr>
      <vt:lpstr>Bystander Intervention Strategies</vt:lpstr>
      <vt:lpstr>Bystander Intervention Strategies Cont.</vt:lpstr>
      <vt:lpstr>Active bystander strategies – the 5 Ds: </vt:lpstr>
      <vt:lpstr>MRPC 5.1  Responsibilities of the Firm</vt:lpstr>
      <vt:lpstr>Law Firm Culture</vt:lpstr>
      <vt:lpstr>Is MRPC 8.4(g) subject to waiver?</vt:lpstr>
      <vt:lpstr>Sticky Situations. . . </vt:lpstr>
      <vt:lpstr>Self-Regulating Bar: It’s Our Problem</vt:lpstr>
      <vt:lpstr>PowerPoint Presentation</vt:lpstr>
      <vt:lpstr>Harassment in the litigation context (from Helpline)</vt:lpstr>
      <vt:lpstr> 8.3 Reporting Professional Misconduct </vt:lpstr>
      <vt:lpstr>Do you have to report?</vt:lpstr>
      <vt:lpstr>Maine Assistance Program for Lawyers and Judges</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H&amp;D &amp; Ethics in the Rearview:  A Run Down of 2021</dc:title>
  <dc:creator>Angela Morse</dc:creator>
  <cp:lastModifiedBy>Julia Sheridan</cp:lastModifiedBy>
  <cp:revision>9</cp:revision>
  <dcterms:created xsi:type="dcterms:W3CDTF">2021-10-21T15:52:17Z</dcterms:created>
  <dcterms:modified xsi:type="dcterms:W3CDTF">2021-10-29T15:11:49Z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0x0101004F63AC8ECD8E1945A31303DE48377E51</vt:lpwstr>
  </property>
</Properties>
</file>