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2" r:id="rId5"/>
    <p:sldId id="260" r:id="rId6"/>
    <p:sldId id="276" r:id="rId7"/>
    <p:sldId id="277" r:id="rId8"/>
    <p:sldId id="284" r:id="rId9"/>
    <p:sldId id="279" r:id="rId10"/>
    <p:sldId id="261" r:id="rId11"/>
    <p:sldId id="281" r:id="rId12"/>
    <p:sldId id="282" r:id="rId13"/>
    <p:sldId id="263" r:id="rId14"/>
    <p:sldId id="289" r:id="rId15"/>
    <p:sldId id="268" r:id="rId16"/>
    <p:sldId id="269" r:id="rId17"/>
    <p:sldId id="270" r:id="rId18"/>
    <p:sldId id="271" r:id="rId19"/>
    <p:sldId id="285" r:id="rId20"/>
    <p:sldId id="286" r:id="rId21"/>
    <p:sldId id="290" r:id="rId22"/>
    <p:sldId id="291" r:id="rId23"/>
    <p:sldId id="294" r:id="rId24"/>
    <p:sldId id="292" r:id="rId25"/>
    <p:sldId id="293" r:id="rId26"/>
    <p:sldId id="272" r:id="rId27"/>
    <p:sldId id="287" r:id="rId28"/>
    <p:sldId id="273" r:id="rId29"/>
    <p:sldId id="288" r:id="rId30"/>
    <p:sldId id="283" r:id="rId31"/>
    <p:sldId id="274" r:id="rId32"/>
    <p:sldId id="275" r:id="rId33"/>
    <p:sldId id="295" r:id="rId34"/>
    <p:sldId id="296" r:id="rId35"/>
    <p:sldId id="297" r:id="rId36"/>
    <p:sldId id="298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6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389"/>
    <p:restoredTop sz="96327"/>
  </p:normalViewPr>
  <p:slideViewPr>
    <p:cSldViewPr snapToGrid="0" snapToObjects="1">
      <p:cViewPr varScale="1">
        <p:scale>
          <a:sx n="121" d="100"/>
          <a:sy n="121" d="100"/>
        </p:scale>
        <p:origin x="184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ustomXml" Target="../customXml/item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ustomXml" Target="../customXml/item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DF55A-FF2B-6748-BFF7-1EC0333522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02B857-787B-CD46-9FC6-F601211D36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977B1-FC82-4449-B539-7CF2663A8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4D13-C7D7-1544-AE92-6724209B0B46}" type="datetimeFigureOut">
              <a:rPr lang="en-US" smtClean="0"/>
              <a:t>10/29/21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6CFCE9-F417-0740-9AE9-7F5CDAFB9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C45005-E35F-AB4E-94E3-9061E5494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E30D-D99C-8643-B5ED-7E834A331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024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3874B-6422-0D4C-8826-85B2BBBAE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C62B28-42EA-444D-A18B-70ECC8DB1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E8F5F2-8A23-DB4E-B9FE-220847E91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4D13-C7D7-1544-AE92-6724209B0B46}" type="datetimeFigureOut">
              <a:rPr lang="en-US" smtClean="0"/>
              <a:t>10/29/21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411909-D233-BC49-8C4F-E1EB72A91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758D1-999E-9B42-8BB7-9F08BB645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E30D-D99C-8643-B5ED-7E834A331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9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776253-854A-CB43-B3E5-E2F6E7CE87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BD519C-0237-C648-A731-78CF07FE76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F7839-51E2-3147-9731-B217329B7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4D13-C7D7-1544-AE92-6724209B0B46}" type="datetimeFigureOut">
              <a:rPr lang="en-US" smtClean="0"/>
              <a:t>10/29/21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A4B6C-A2F7-2C48-9245-595E74091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F7A81-6942-EC4C-9B3B-5B98BDADF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E30D-D99C-8643-B5ED-7E834A331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387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0CA69-5E09-604F-BECC-AEEC15D97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D73F2-D5B3-D247-9D8F-0581417DF4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7714E-9896-2C45-90B4-204CE48EF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4D13-C7D7-1544-AE92-6724209B0B46}" type="datetimeFigureOut">
              <a:rPr lang="en-US" smtClean="0"/>
              <a:t>10/29/21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1FD65E-B148-D543-AA45-B78B2B27C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2AEB5-8B31-C441-BE46-77757CEFE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E30D-D99C-8643-B5ED-7E834A331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62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7AEE6-8BDB-B44F-BE6C-67E28175F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996" y="576263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EA94ED-49C0-5140-9739-DA85CB06F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2996" y="3687420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328784-4795-B94C-B095-D5246CB35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4D13-C7D7-1544-AE92-6724209B0B46}" type="datetimeFigureOut">
              <a:rPr lang="en-US" smtClean="0"/>
              <a:t>10/29/21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E272ED-FECD-F542-A849-AF3E3FBBC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401C2B-7FE0-8A45-87AA-6980BE322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E30D-D99C-8643-B5ED-7E834A331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03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7C94D-CC1E-B149-A936-4719C5B7B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1CDD4-0BE2-2E4E-882B-32DF41BC50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ACCE66-4896-5346-A66C-C9C6113B9B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D6422C-BE67-9E49-841C-EFEA3CA6D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4D13-C7D7-1544-AE92-6724209B0B46}" type="datetimeFigureOut">
              <a:rPr lang="en-US" smtClean="0"/>
              <a:t>10/29/21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45E03F-50D6-504C-8ACA-C49D18EE8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90BB8D-C236-8047-B8DD-38E48EB54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E30D-D99C-8643-B5ED-7E834A331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602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E57C0-1A3F-5D46-8A51-E4B5E5CCC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1F0179-148A-C544-944E-2161B2D363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A20D26-D1FE-E147-A407-5F5D8F13D1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152F86-7A64-B34A-9464-2923D15E89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5034C8-B70F-6C42-A80C-3CAD355749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9BAA66-49F7-8B4A-98F6-E259DB9B6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4D13-C7D7-1544-AE92-6724209B0B46}" type="datetimeFigureOut">
              <a:rPr lang="en-US" smtClean="0"/>
              <a:t>10/29/21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32C500-5620-FC4E-8A5C-03F43DA11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DB027E-BB4F-4A43-87A8-FA7EA209C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E30D-D99C-8643-B5ED-7E834A331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199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17647-A0FE-DE41-AAD1-42269FE35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87446"/>
          </a:xfrm>
          <a:noFill/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C634FD-4C61-C94A-BA34-D5061F083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4D13-C7D7-1544-AE92-6724209B0B46}" type="datetimeFigureOut">
              <a:rPr lang="en-US" smtClean="0"/>
              <a:t>10/29/21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F0CC93-C279-A94F-B2D4-0231CD5EC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935BE2-E847-7B42-8D84-ECA2785EE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E30D-D99C-8643-B5ED-7E834A331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438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E503CD-2EB8-2D4E-BC53-E823B80B1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4D13-C7D7-1544-AE92-6724209B0B46}" type="datetimeFigureOut">
              <a:rPr lang="en-US" smtClean="0"/>
              <a:t>10/29/21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8C7EFB-A577-1248-94DF-95F0976DD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1FEFC2-EFA1-0742-B833-E0EFAD875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E30D-D99C-8643-B5ED-7E834A3317BB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FAAC11-D565-AD46-8F38-E7649A9667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258300" y="5594350"/>
            <a:ext cx="20955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501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5D888-6188-F740-95BD-53B3722BC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9DDB5-0294-D446-B988-E99E1BC02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1D7742-A5A7-9049-A808-6635B8B125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BC1511-0F20-9745-AE22-33B26D648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4D13-C7D7-1544-AE92-6724209B0B46}" type="datetimeFigureOut">
              <a:rPr lang="en-US" smtClean="0"/>
              <a:t>10/29/21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B7C4E8-EDF5-204A-9A46-E624739FC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0B9B79-5823-6F49-A464-9DA4730BC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E30D-D99C-8643-B5ED-7E834A331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943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5CF98-8FE5-C744-A681-0541500CF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DA49EF-BC03-F34B-9B39-5AF38AC4F9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C9FE59-8CB5-454C-8809-4514E14A50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778D7D-16A3-A447-BC48-1B6DBCBD4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4D13-C7D7-1544-AE92-6724209B0B46}" type="datetimeFigureOut">
              <a:rPr lang="en-US" smtClean="0"/>
              <a:t>10/29/21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F87EFC-4C54-C644-AC9B-229044E22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36CEA5-5725-A048-8C49-41D68EA28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6E30D-D99C-8643-B5ED-7E834A331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475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61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DD5F81-679A-6944-97A8-B80B90E6C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3F32B9-5D24-4C49-81B0-A69E4D91A6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13986"/>
            <a:ext cx="10515600" cy="337699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BA99D9-2078-664A-8E5C-FCA71F981D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94D13-C7D7-1544-AE92-6724209B0B46}" type="datetimeFigureOut">
              <a:rPr lang="en-US" smtClean="0"/>
              <a:t>10/29/21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FAE1E4-AB0B-8941-BFC2-2CBFEF8C08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0212F1-C1FD-CE4B-9B16-19769C05DE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6E30D-D99C-8643-B5ED-7E834A3317B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E2F11E5-8BAB-3A4E-ABCA-3908A6EE9CC3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258300" y="5594350"/>
            <a:ext cx="20955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63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mericanbar.org/content/dam/aba/administrative/professional_responsibility/aba_formal_opinion_477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ericanbar.org/content/dam/aba/administrative/professional_responsibility/aba-formal-opinion-498.pdf" TargetMode="External"/><Relationship Id="rId2" Type="http://schemas.openxmlformats.org/officeDocument/2006/relationships/hyperlink" Target="https://www.americanbar.org/content/dam/aba/administrative/professional_responsibility/aba-formal-opinion-495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americanbar.org/content/dam/aba/administrative/professional_responsibility/aba-formal-opinion-491.pdf" TargetMode="External"/><Relationship Id="rId4" Type="http://schemas.openxmlformats.org/officeDocument/2006/relationships/hyperlink" Target="https://www.americanbar.org/content/dam/aba/administrative/professional_responsibility/aba-formal-opinion-496.pdf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baroverseers.org/attorney_services/bar_notes.html?id=611882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baroverseers.org/attorney_services/bar_notes.html?id=611882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mericanbar.org/content/dam/aba/administrative/professional_responsibility/aba_formal_op_483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baroverseers.org/attorney_services/opinion.html?id=1267989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DCD7D-16B3-B145-B976-851B6447F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71675"/>
          </a:xfrm>
        </p:spPr>
        <p:txBody>
          <a:bodyPr/>
          <a:lstStyle/>
          <a:p>
            <a:r>
              <a:rPr lang="en-US" dirty="0"/>
              <a:t>Staying Current with Legal Ethics</a:t>
            </a:r>
            <a:br>
              <a:rPr lang="en-US" dirty="0"/>
            </a:br>
            <a:r>
              <a:rPr lang="en-US" dirty="0"/>
              <a:t>in a Digital World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A83B81-827F-0546-803F-E6AD46F3D4C3}"/>
              </a:ext>
            </a:extLst>
          </p:cNvPr>
          <p:cNvSpPr txBox="1"/>
          <p:nvPr/>
        </p:nvSpPr>
        <p:spPr>
          <a:xfrm>
            <a:off x="853440" y="2672080"/>
            <a:ext cx="10535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chemeClr val="bg1"/>
                </a:solidFill>
              </a:rPr>
              <a:t>Referring Attorneys Seminar</a:t>
            </a:r>
          </a:p>
          <a:p>
            <a:pPr algn="ctr"/>
            <a:r>
              <a:rPr lang="en-US" sz="2800" i="1" dirty="0">
                <a:solidFill>
                  <a:schemeClr val="bg1"/>
                </a:solidFill>
              </a:rPr>
              <a:t>November 5, 2021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5D8DB2-846C-D044-92AF-200E4EBE6828}"/>
              </a:ext>
            </a:extLst>
          </p:cNvPr>
          <p:cNvSpPr txBox="1"/>
          <p:nvPr/>
        </p:nvSpPr>
        <p:spPr>
          <a:xfrm>
            <a:off x="1005840" y="4307840"/>
            <a:ext cx="105359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Cliff Ruprecht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Roach Ruprecht Sanchez &amp; Bischoff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Portland</a:t>
            </a:r>
          </a:p>
        </p:txBody>
      </p:sp>
    </p:spTree>
    <p:extLst>
      <p:ext uri="{BB962C8B-B14F-4D97-AF65-F5344CB8AC3E}">
        <p14:creationId xmlns:p14="http://schemas.microsoft.com/office/powerpoint/2010/main" val="2230420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29948-88FB-9149-9C60-60510CD32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8137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ABA Formal Op. 477R – Protecting Confidentiality When Communicating Over the Internet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0757C7-1652-B048-BCE9-626023170E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085"/>
            <a:ext cx="10515600" cy="3376998"/>
          </a:xfrm>
        </p:spPr>
        <p:txBody>
          <a:bodyPr/>
          <a:lstStyle/>
          <a:p>
            <a:r>
              <a:rPr lang="en-US" sz="1600" dirty="0">
                <a:hlinkClick r:id="rId2"/>
              </a:rPr>
              <a:t>https://www.americanbar.org/content/dam/aba/administrative/professional_responsibility/aba_formal_opinion_477.pdf</a:t>
            </a:r>
            <a:endParaRPr lang="en-US" sz="1600" dirty="0"/>
          </a:p>
          <a:p>
            <a:r>
              <a:rPr lang="en-US" dirty="0"/>
              <a:t>Duties of confidentiality are not greater or different based on the method of communication</a:t>
            </a:r>
          </a:p>
          <a:p>
            <a:r>
              <a:rPr lang="en-US" dirty="0"/>
              <a:t>But understand and manage the peculiar risks of each medium</a:t>
            </a:r>
          </a:p>
          <a:p>
            <a:r>
              <a:rPr lang="en-US" dirty="0"/>
              <a:t>The standard of care, again, is reasonableness</a:t>
            </a:r>
          </a:p>
          <a:p>
            <a:r>
              <a:rPr lang="en-US" dirty="0"/>
              <a:t>Express client requests control </a:t>
            </a:r>
          </a:p>
        </p:txBody>
      </p:sp>
    </p:spTree>
    <p:extLst>
      <p:ext uri="{BB962C8B-B14F-4D97-AF65-F5344CB8AC3E}">
        <p14:creationId xmlns:p14="http://schemas.microsoft.com/office/powerpoint/2010/main" val="3852418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29948-88FB-9149-9C60-60510CD32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553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ABA Formal Op. 477R – Reasonableness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0757C7-1652-B048-BCE9-626023170E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6495"/>
            <a:ext cx="10515600" cy="3376998"/>
          </a:xfrm>
        </p:spPr>
        <p:txBody>
          <a:bodyPr>
            <a:normAutofit/>
          </a:bodyPr>
          <a:lstStyle/>
          <a:p>
            <a:r>
              <a:rPr lang="en-US" dirty="0"/>
              <a:t>Sensitivity of the information</a:t>
            </a:r>
          </a:p>
          <a:p>
            <a:r>
              <a:rPr lang="en-US" dirty="0"/>
              <a:t>Likelihood of disclosure without the efforts</a:t>
            </a:r>
          </a:p>
          <a:p>
            <a:r>
              <a:rPr lang="en-US" dirty="0"/>
              <a:t>Cost of safeguards</a:t>
            </a:r>
          </a:p>
          <a:p>
            <a:r>
              <a:rPr lang="en-US" dirty="0"/>
              <a:t>Difficulty of implementing safeguards</a:t>
            </a:r>
          </a:p>
          <a:p>
            <a:r>
              <a:rPr lang="en-US" dirty="0"/>
              <a:t>Extent of adverse effects of safeguards on effective representation</a:t>
            </a:r>
          </a:p>
        </p:txBody>
      </p:sp>
    </p:spTree>
    <p:extLst>
      <p:ext uri="{BB962C8B-B14F-4D97-AF65-F5344CB8AC3E}">
        <p14:creationId xmlns:p14="http://schemas.microsoft.com/office/powerpoint/2010/main" val="4231923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29948-88FB-9149-9C60-60510CD32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553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ABA Formal Op. 477R – Key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0757C7-1652-B048-BCE9-626023170E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6495"/>
            <a:ext cx="10515600" cy="337699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Understand the Threat</a:t>
            </a:r>
          </a:p>
          <a:p>
            <a:r>
              <a:rPr lang="en-US" dirty="0"/>
              <a:t>Understand How Information Is Transmitted and Stored</a:t>
            </a:r>
          </a:p>
          <a:p>
            <a:r>
              <a:rPr lang="en-US" dirty="0"/>
              <a:t>Adopt Reasonable Security Measures</a:t>
            </a:r>
          </a:p>
          <a:p>
            <a:r>
              <a:rPr lang="en-US" dirty="0"/>
              <a:t>Discuss with the Client</a:t>
            </a:r>
          </a:p>
          <a:p>
            <a:r>
              <a:rPr lang="en-US" dirty="0"/>
              <a:t>Label Confidential Information</a:t>
            </a:r>
          </a:p>
          <a:p>
            <a:r>
              <a:rPr lang="en-US" dirty="0"/>
              <a:t>Train Your Personnel (Lawyers and Non-Lawyers)</a:t>
            </a:r>
          </a:p>
          <a:p>
            <a:r>
              <a:rPr lang="en-US" dirty="0"/>
              <a:t>Do Due Diligence on Communication Technology Vendors</a:t>
            </a:r>
          </a:p>
        </p:txBody>
      </p:sp>
    </p:spTree>
    <p:extLst>
      <p:ext uri="{BB962C8B-B14F-4D97-AF65-F5344CB8AC3E}">
        <p14:creationId xmlns:p14="http://schemas.microsoft.com/office/powerpoint/2010/main" val="2905284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B4470-FBBF-1B4C-935A-C0B566A09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8975"/>
          </a:xfrm>
        </p:spPr>
        <p:txBody>
          <a:bodyPr/>
          <a:lstStyle/>
          <a:p>
            <a:pPr algn="ctr"/>
            <a:r>
              <a:rPr lang="en-US" dirty="0"/>
              <a:t>Opinions on Other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B8C1E-7134-4E41-A82F-DF0105BC9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4417"/>
            <a:ext cx="10515600" cy="4049484"/>
          </a:xfrm>
        </p:spPr>
        <p:txBody>
          <a:bodyPr>
            <a:normAutofit fontScale="92500"/>
          </a:bodyPr>
          <a:lstStyle/>
          <a:p>
            <a:r>
              <a:rPr lang="en-US" sz="3000" dirty="0"/>
              <a:t>ABA Op. 495 – Lawyers Working Remotely</a:t>
            </a:r>
          </a:p>
          <a:p>
            <a:pPr lvl="1"/>
            <a:r>
              <a:rPr lang="en-US" sz="1700" dirty="0">
                <a:hlinkClick r:id="rId2"/>
              </a:rPr>
              <a:t>https://www.americanbar.org/content/dam/aba/administrative/professional_responsibility/aba-formal-opinion-495.pdf</a:t>
            </a:r>
            <a:endParaRPr lang="en-US" sz="1700" dirty="0"/>
          </a:p>
          <a:p>
            <a:r>
              <a:rPr lang="en-US" sz="3000" dirty="0"/>
              <a:t>ABA Op. 498 – Virtual Practice</a:t>
            </a:r>
          </a:p>
          <a:p>
            <a:pPr lvl="1"/>
            <a:r>
              <a:rPr lang="en-US" sz="1700" dirty="0">
                <a:hlinkClick r:id="rId3"/>
              </a:rPr>
              <a:t>https://www.americanbar.org/content/dam/aba/administrative/professional_responsibility/aba-formal-opinion-498.pdf</a:t>
            </a:r>
            <a:endParaRPr lang="en-US" sz="1700" dirty="0"/>
          </a:p>
          <a:p>
            <a:r>
              <a:rPr lang="en-US" sz="3000" dirty="0"/>
              <a:t>ABA Op. 496 – Responding to Online Criticism</a:t>
            </a:r>
          </a:p>
          <a:p>
            <a:pPr lvl="1"/>
            <a:r>
              <a:rPr lang="en-US" sz="1700" dirty="0">
                <a:hlinkClick r:id="rId4"/>
              </a:rPr>
              <a:t>https://www.americanbar.org/content/dam/aba/administrative/professional_responsibility/aba-formal-opinion-496.pdf</a:t>
            </a:r>
            <a:endParaRPr lang="en-US" sz="1700" dirty="0"/>
          </a:p>
          <a:p>
            <a:r>
              <a:rPr lang="en-US" sz="3000" dirty="0"/>
              <a:t>ABA Op. 491 – Avoiding assisting in criminal or fraudulent transactions</a:t>
            </a:r>
          </a:p>
          <a:p>
            <a:pPr lvl="1"/>
            <a:r>
              <a:rPr lang="en-US" sz="1700" dirty="0">
                <a:hlinkClick r:id="rId5"/>
              </a:rPr>
              <a:t>https://www.americanbar.org/content/dam/aba/administrative/professional_responsibility/aba-formal-opinion-491.pdf</a:t>
            </a:r>
            <a:endParaRPr lang="en-US" sz="1700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054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B4470-FBBF-1B4C-935A-C0B566A09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8975"/>
          </a:xfrm>
        </p:spPr>
        <p:txBody>
          <a:bodyPr/>
          <a:lstStyle/>
          <a:p>
            <a:pPr algn="ctr"/>
            <a:r>
              <a:rPr lang="en-US" dirty="0"/>
              <a:t>Rules Recap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B8C1E-7134-4E41-A82F-DF0105BC9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4417"/>
            <a:ext cx="10515600" cy="4049484"/>
          </a:xfrm>
        </p:spPr>
        <p:txBody>
          <a:bodyPr>
            <a:normAutofit/>
          </a:bodyPr>
          <a:lstStyle/>
          <a:p>
            <a:r>
              <a:rPr lang="en-US" sz="3000" dirty="0"/>
              <a:t>Confidentiality 1.6</a:t>
            </a:r>
          </a:p>
          <a:p>
            <a:r>
              <a:rPr lang="en-US" sz="3000" dirty="0"/>
              <a:t>Safeguarding Property 1.15</a:t>
            </a:r>
          </a:p>
          <a:p>
            <a:r>
              <a:rPr lang="en-US" sz="3000" dirty="0"/>
              <a:t>Competence 1.1</a:t>
            </a:r>
          </a:p>
          <a:p>
            <a:r>
              <a:rPr lang="en-US" sz="3000" dirty="0"/>
              <a:t>Duty to Supervise 5.1 and 5.3</a:t>
            </a:r>
          </a:p>
          <a:p>
            <a:r>
              <a:rPr lang="en-US" sz="3000" dirty="0"/>
              <a:t>Respect for Rights of Others 4.4</a:t>
            </a:r>
            <a:endParaRPr lang="en-US" sz="1700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5817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795E1-5B24-6448-90EE-E22AD0616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dirty="0"/>
              <a:t>Threat Environment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6E40B-6FCF-164F-9473-F74466E4B0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Inadvertent Disclosure</a:t>
            </a:r>
          </a:p>
          <a:p>
            <a:r>
              <a:rPr lang="en-US" dirty="0"/>
              <a:t>Hacking, Phishing and Scams</a:t>
            </a:r>
          </a:p>
          <a:p>
            <a:r>
              <a:rPr lang="en-US" dirty="0"/>
              <a:t>Clients Who Have Stuff They Shouldn’t</a:t>
            </a:r>
          </a:p>
        </p:txBody>
      </p:sp>
    </p:spTree>
    <p:extLst>
      <p:ext uri="{BB962C8B-B14F-4D97-AF65-F5344CB8AC3E}">
        <p14:creationId xmlns:p14="http://schemas.microsoft.com/office/powerpoint/2010/main" val="31815933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C3DE1-27B4-0A47-BF29-205896104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Inadvertent Disclosure – Getting by Mistake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7EDF0-A0C2-9B48-AF0E-7DB7F2ABE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Corey v. Norman Hanson &amp; DeTroy</a:t>
            </a:r>
            <a:r>
              <a:rPr lang="en-US" dirty="0"/>
              <a:t>, 1999 ME 196, 742 A.2d 933</a:t>
            </a:r>
          </a:p>
          <a:p>
            <a:r>
              <a:rPr lang="en-US" dirty="0"/>
              <a:t>Me. R. Prof. Cond. 4.4(b)</a:t>
            </a:r>
          </a:p>
          <a:p>
            <a:r>
              <a:rPr lang="en-US" dirty="0"/>
              <a:t>Stop Reading</a:t>
            </a:r>
          </a:p>
          <a:p>
            <a:r>
              <a:rPr lang="en-US" dirty="0"/>
              <a:t>Notify the Sender</a:t>
            </a:r>
          </a:p>
          <a:p>
            <a:r>
              <a:rPr lang="en-US" dirty="0"/>
              <a:t>Return, Destroy or Sequester</a:t>
            </a:r>
          </a:p>
        </p:txBody>
      </p:sp>
    </p:spTree>
    <p:extLst>
      <p:ext uri="{BB962C8B-B14F-4D97-AF65-F5344CB8AC3E}">
        <p14:creationId xmlns:p14="http://schemas.microsoft.com/office/powerpoint/2010/main" val="32853696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7C53A-F283-AD49-8AC3-F4405D13A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Inadvertent Disclosure – Sending by Mistake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67DC3-C714-9144-8CF5-AB0D7E69EA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Reply to All</a:t>
            </a:r>
          </a:p>
          <a:p>
            <a:pPr lvl="1"/>
            <a:r>
              <a:rPr lang="en-US" dirty="0"/>
              <a:t>Pause before you hit Send</a:t>
            </a:r>
          </a:p>
          <a:p>
            <a:pPr lvl="1"/>
            <a:r>
              <a:rPr lang="en-US" dirty="0"/>
              <a:t>Forward emails to clients rather than include them in a cc:</a:t>
            </a:r>
          </a:p>
          <a:p>
            <a:r>
              <a:rPr lang="en-US" dirty="0"/>
              <a:t>Auto-populate</a:t>
            </a:r>
          </a:p>
          <a:p>
            <a:pPr lvl="1"/>
            <a:r>
              <a:rPr lang="en-US" dirty="0"/>
              <a:t>Don’t trust the To: line</a:t>
            </a:r>
          </a:p>
          <a:p>
            <a:r>
              <a:rPr lang="en-US" dirty="0"/>
              <a:t>Spoofed Address</a:t>
            </a:r>
          </a:p>
          <a:p>
            <a:pPr lvl="1"/>
            <a:r>
              <a:rPr lang="en-US" dirty="0"/>
              <a:t>Don’t trust the From: line</a:t>
            </a:r>
          </a:p>
        </p:txBody>
      </p:sp>
    </p:spTree>
    <p:extLst>
      <p:ext uri="{BB962C8B-B14F-4D97-AF65-F5344CB8AC3E}">
        <p14:creationId xmlns:p14="http://schemas.microsoft.com/office/powerpoint/2010/main" val="21474254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CBF80-5D1B-C644-9954-CF0085B0F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Hacking and Phishing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7CAAF-27AD-9A40-8C63-F3438D5A9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3985"/>
            <a:ext cx="10515600" cy="3760539"/>
          </a:xfrm>
        </p:spPr>
        <p:txBody>
          <a:bodyPr/>
          <a:lstStyle/>
          <a:p>
            <a:r>
              <a:rPr lang="en-US" dirty="0"/>
              <a:t>Unauthorized Intrusion into a Computer System</a:t>
            </a:r>
          </a:p>
          <a:p>
            <a:r>
              <a:rPr lang="en-US" dirty="0"/>
              <a:t>Obtaining Information by Deceit Online</a:t>
            </a:r>
          </a:p>
        </p:txBody>
      </p:sp>
    </p:spTree>
    <p:extLst>
      <p:ext uri="{BB962C8B-B14F-4D97-AF65-F5344CB8AC3E}">
        <p14:creationId xmlns:p14="http://schemas.microsoft.com/office/powerpoint/2010/main" val="32656219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CBF80-5D1B-C644-9954-CF0085B0F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7CAAF-27AD-9A40-8C63-F3438D5A9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3985"/>
            <a:ext cx="10515600" cy="376053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Can be almost random or specially targeted</a:t>
            </a:r>
          </a:p>
          <a:p>
            <a:pPr lvl="1"/>
            <a:r>
              <a:rPr lang="en-US" dirty="0"/>
              <a:t>Prowling</a:t>
            </a:r>
          </a:p>
          <a:p>
            <a:pPr lvl="2"/>
            <a:r>
              <a:rPr lang="en-US" dirty="0"/>
              <a:t>War Driving</a:t>
            </a:r>
          </a:p>
          <a:p>
            <a:pPr lvl="2"/>
            <a:r>
              <a:rPr lang="en-US" dirty="0"/>
              <a:t>Port Scanning</a:t>
            </a:r>
          </a:p>
          <a:p>
            <a:pPr lvl="2"/>
            <a:r>
              <a:rPr lang="en-US" dirty="0"/>
              <a:t>Crypto mining</a:t>
            </a:r>
          </a:p>
          <a:p>
            <a:pPr lvl="1"/>
            <a:r>
              <a:rPr lang="en-US" dirty="0"/>
              <a:t>Targeted Access (may use phishing)</a:t>
            </a:r>
          </a:p>
          <a:p>
            <a:r>
              <a:rPr lang="en-US" dirty="0"/>
              <a:t>Law firms can be rich targets</a:t>
            </a:r>
          </a:p>
          <a:p>
            <a:pPr lvl="1"/>
            <a:r>
              <a:rPr lang="en-US" dirty="0"/>
              <a:t>Potentially high proportion of sensitive/valuable data</a:t>
            </a:r>
          </a:p>
          <a:p>
            <a:pPr lvl="1"/>
            <a:r>
              <a:rPr lang="en-US" dirty="0"/>
              <a:t>Trusted intermediary</a:t>
            </a:r>
          </a:p>
          <a:p>
            <a:pPr lvl="1"/>
            <a:r>
              <a:rPr lang="en-US" dirty="0"/>
              <a:t>Ransomware target</a:t>
            </a:r>
          </a:p>
        </p:txBody>
      </p:sp>
    </p:spTree>
    <p:extLst>
      <p:ext uri="{BB962C8B-B14F-4D97-AF65-F5344CB8AC3E}">
        <p14:creationId xmlns:p14="http://schemas.microsoft.com/office/powerpoint/2010/main" val="4022671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47F8D-1173-BE4E-A0CA-1B9B64ABD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867A7-A29E-3740-B395-2B9D382804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Regulatory Environment – Rules and Opinions</a:t>
            </a:r>
          </a:p>
          <a:p>
            <a:r>
              <a:rPr lang="en-US" dirty="0"/>
              <a:t>Threat Environment – Risks and Pitfalls</a:t>
            </a:r>
          </a:p>
          <a:p>
            <a:r>
              <a:rPr lang="en-US" dirty="0"/>
              <a:t>Tips and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8289904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CBF80-5D1B-C644-9954-CF0085B0F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Phishing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7CAAF-27AD-9A40-8C63-F3438D5A9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3985"/>
            <a:ext cx="10515600" cy="3760539"/>
          </a:xfrm>
        </p:spPr>
        <p:txBody>
          <a:bodyPr/>
          <a:lstStyle/>
          <a:p>
            <a:r>
              <a:rPr lang="en-US" dirty="0"/>
              <a:t>Obtaining Information by Deceit Online</a:t>
            </a:r>
          </a:p>
          <a:p>
            <a:pPr lvl="1"/>
            <a:r>
              <a:rPr lang="en-US" dirty="0"/>
              <a:t>Email</a:t>
            </a:r>
          </a:p>
          <a:p>
            <a:pPr lvl="1"/>
            <a:r>
              <a:rPr lang="en-US" dirty="0"/>
              <a:t>Spoofed websites</a:t>
            </a:r>
          </a:p>
          <a:p>
            <a:r>
              <a:rPr lang="en-US" dirty="0"/>
              <a:t>Be Suspicious of Every Unexpected Email</a:t>
            </a:r>
          </a:p>
          <a:p>
            <a:pPr lvl="1"/>
            <a:r>
              <a:rPr lang="en-US" dirty="0"/>
              <a:t>Don’t Trust the From: line</a:t>
            </a:r>
          </a:p>
          <a:p>
            <a:pPr lvl="1"/>
            <a:r>
              <a:rPr lang="en-US" dirty="0"/>
              <a:t>Don’t Click Links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90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267A7-3121-094B-919E-093EC2F7D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A080A252-09A9-B04F-9B4D-6942EA037B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5125"/>
            <a:ext cx="10515600" cy="5062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2327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CB270-F575-C64C-A943-96A114ED2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Graphical user interface, text, application, chat or text message&#10;&#10;Description automatically generated">
            <a:extLst>
              <a:ext uri="{FF2B5EF4-FFF2-40B4-BE49-F238E27FC236}">
                <a16:creationId xmlns:a16="http://schemas.microsoft.com/office/drawing/2014/main" id="{BD343881-2D96-B248-A64E-9354097E34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5124"/>
            <a:ext cx="10509182" cy="4423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6913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EA204-AEE5-1743-89F9-A18A87685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82D5AD5F-899D-BE43-9436-85A4D24C8F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5125"/>
            <a:ext cx="7989916" cy="4917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1968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8D1CB-DC32-C246-87A5-5F185ECC4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Phishing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F518C-E2F9-4347-9C3A-FD8B6141B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3986"/>
            <a:ext cx="10515600" cy="3986170"/>
          </a:xfrm>
        </p:spPr>
        <p:txBody>
          <a:bodyPr>
            <a:normAutofit/>
          </a:bodyPr>
          <a:lstStyle/>
          <a:p>
            <a:r>
              <a:rPr lang="en-US" dirty="0"/>
              <a:t>Might look like your bank, Microsoft, your ISP, or other ordinary sources</a:t>
            </a:r>
          </a:p>
          <a:p>
            <a:r>
              <a:rPr lang="en-US" dirty="0"/>
              <a:t>Might link you to a website that pretends to be theirs</a:t>
            </a:r>
          </a:p>
          <a:p>
            <a:r>
              <a:rPr lang="en-US" dirty="0"/>
              <a:t>It might look like your client</a:t>
            </a:r>
          </a:p>
        </p:txBody>
      </p:sp>
    </p:spTree>
    <p:extLst>
      <p:ext uri="{BB962C8B-B14F-4D97-AF65-F5344CB8AC3E}">
        <p14:creationId xmlns:p14="http://schemas.microsoft.com/office/powerpoint/2010/main" val="6561717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8D1CB-DC32-C246-87A5-5F185ECC4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Phishing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F518C-E2F9-4347-9C3A-FD8B6141B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3986"/>
            <a:ext cx="10515600" cy="3986170"/>
          </a:xfrm>
        </p:spPr>
        <p:txBody>
          <a:bodyPr>
            <a:normAutofit/>
          </a:bodyPr>
          <a:lstStyle/>
          <a:p>
            <a:r>
              <a:rPr lang="en-US" dirty="0"/>
              <a:t>NEVER, NEVER, NEVER </a:t>
            </a:r>
          </a:p>
          <a:p>
            <a:pPr lvl="1"/>
            <a:r>
              <a:rPr lang="en-US" dirty="0"/>
              <a:t>Follow a link in an unexpected email (type the person’s website into your browser yourself)</a:t>
            </a:r>
          </a:p>
          <a:p>
            <a:pPr lvl="1"/>
            <a:r>
              <a:rPr lang="en-US" dirty="0"/>
              <a:t>Provide login information or other sensitive information to a website in a link you followed from an uncertain source</a:t>
            </a:r>
          </a:p>
          <a:p>
            <a:pPr lvl="1"/>
            <a:r>
              <a:rPr lang="en-US" dirty="0"/>
              <a:t>Respond directly to any suspicious email</a:t>
            </a:r>
          </a:p>
          <a:p>
            <a:r>
              <a:rPr lang="en-US" dirty="0"/>
              <a:t>When in doubt – call or email the sender to confirm</a:t>
            </a:r>
          </a:p>
          <a:p>
            <a:pPr lvl="1"/>
            <a:r>
              <a:rPr lang="en-US" dirty="0"/>
              <a:t>DON’T USE CONTACT INFORMATION FROM THE UNEXPECTED EMAIL</a:t>
            </a:r>
          </a:p>
        </p:txBody>
      </p:sp>
    </p:spTree>
    <p:extLst>
      <p:ext uri="{BB962C8B-B14F-4D97-AF65-F5344CB8AC3E}">
        <p14:creationId xmlns:p14="http://schemas.microsoft.com/office/powerpoint/2010/main" val="3287301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3CA10-6BE2-9644-8C8B-09EFC16EE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Law-Firm Related Scams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1C220-BCF3-AA41-941D-8205F8C1E2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Trust Account Scam</a:t>
            </a:r>
          </a:p>
          <a:p>
            <a:pPr lvl="1"/>
            <a:r>
              <a:rPr lang="en-US" dirty="0"/>
              <a:t>Capitalizes on lag between ‘clearing’ funds and right to funds becoming final</a:t>
            </a:r>
          </a:p>
          <a:p>
            <a:pPr lvl="1"/>
            <a:r>
              <a:rPr lang="en-US" dirty="0"/>
              <a:t>Large deposit to your trust account</a:t>
            </a:r>
          </a:p>
          <a:p>
            <a:pPr lvl="1"/>
            <a:r>
              <a:rPr lang="en-US" dirty="0"/>
              <a:t>Fast resolution</a:t>
            </a:r>
          </a:p>
          <a:p>
            <a:pPr lvl="1"/>
            <a:r>
              <a:rPr lang="en-US" dirty="0"/>
              <a:t>Payout after funds in trust account have ’cleared’</a:t>
            </a:r>
          </a:p>
        </p:txBody>
      </p:sp>
    </p:spTree>
    <p:extLst>
      <p:ext uri="{BB962C8B-B14F-4D97-AF65-F5344CB8AC3E}">
        <p14:creationId xmlns:p14="http://schemas.microsoft.com/office/powerpoint/2010/main" val="19706878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3CA10-6BE2-9644-8C8B-09EFC16EE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Law-Firm Related Scams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1C220-BCF3-AA41-941D-8205F8C1E2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Escrow Scam</a:t>
            </a:r>
          </a:p>
          <a:p>
            <a:pPr lvl="1"/>
            <a:r>
              <a:rPr lang="en-US" dirty="0"/>
              <a:t>Scammer poses as one or more of service providers as real-estate closing approaches (banker, real estate agent, lawyer)</a:t>
            </a:r>
          </a:p>
          <a:p>
            <a:pPr lvl="1"/>
            <a:r>
              <a:rPr lang="en-US" dirty="0"/>
              <a:t>Scammer persuades buyer to wire closing funds to fake escrow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3448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2C9D1-0796-0B4B-8C48-64174FB64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Clients Who Have Stuff They Shouldn’t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C3A0E-EB7C-7D4A-A2C9-3F09AD1460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Fiber Materials Inc. v. </a:t>
            </a:r>
            <a:r>
              <a:rPr lang="en-US" i="1" dirty="0" err="1"/>
              <a:t>Subilia</a:t>
            </a:r>
            <a:r>
              <a:rPr lang="en-US" dirty="0"/>
              <a:t>, 2009 ME 71, 974 A.2d 918</a:t>
            </a:r>
          </a:p>
          <a:p>
            <a:r>
              <a:rPr lang="en-US" dirty="0"/>
              <a:t>Bar Counsel Note 04/09/2013 </a:t>
            </a:r>
          </a:p>
          <a:p>
            <a:pPr lvl="1"/>
            <a:r>
              <a:rPr lang="en-US" dirty="0"/>
              <a:t>Unrepresented beneficiary forwards PR emails between beneficiary and her former lawyer</a:t>
            </a:r>
          </a:p>
          <a:p>
            <a:pPr lvl="1"/>
            <a:r>
              <a:rPr lang="en-US" dirty="0"/>
              <a:t>Cannot read</a:t>
            </a:r>
          </a:p>
          <a:p>
            <a:pPr lvl="1"/>
            <a:r>
              <a:rPr lang="en-US" dirty="0"/>
              <a:t>Use a ‘taint team’</a:t>
            </a:r>
          </a:p>
          <a:p>
            <a:pPr lvl="1"/>
            <a:r>
              <a:rPr lang="en-US" dirty="0">
                <a:hlinkClick r:id="rId2"/>
              </a:rPr>
              <a:t>https://www.mebaroverseers.org/attorney_services/bar_notes.html?id=611882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6025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2C9D1-0796-0B4B-8C48-64174FB64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Clients Who Have Stuff They Shouldn’t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C3A0E-EB7C-7D4A-A2C9-3F09AD1460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Bar Counsel Note 04/09/2013 </a:t>
            </a:r>
          </a:p>
          <a:p>
            <a:pPr lvl="1"/>
            <a:r>
              <a:rPr lang="en-US" dirty="0"/>
              <a:t>Unrepresented beneficiary forwards PR emails between beneficiary and her former lawyer</a:t>
            </a:r>
          </a:p>
          <a:p>
            <a:pPr lvl="1"/>
            <a:r>
              <a:rPr lang="en-US" dirty="0"/>
              <a:t>PR should not read</a:t>
            </a:r>
          </a:p>
          <a:p>
            <a:pPr lvl="1"/>
            <a:r>
              <a:rPr lang="en-US" dirty="0"/>
              <a:t>Use a ‘taint team’</a:t>
            </a:r>
          </a:p>
          <a:p>
            <a:pPr lvl="1"/>
            <a:r>
              <a:rPr lang="en-US" sz="1800" dirty="0">
                <a:hlinkClick r:id="rId2"/>
              </a:rPr>
              <a:t>https://www.mebaroverseers.org/attorney_services/bar_notes.html?id=611882</a:t>
            </a:r>
            <a:endParaRPr lang="en-US" sz="1800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165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2E538-A68A-CE4E-96F9-31AB4B257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dirty="0"/>
              <a:t>Regulatory Environment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D37F78-2430-B047-AE39-AAFF6FA764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Ethics Opinions – Maine and ABA</a:t>
            </a:r>
          </a:p>
          <a:p>
            <a:r>
              <a:rPr lang="en-US" dirty="0"/>
              <a:t>Key Takeaways</a:t>
            </a:r>
          </a:p>
          <a:p>
            <a:r>
              <a:rPr lang="en-US" dirty="0"/>
              <a:t>Rules Recap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4338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2C9D1-0796-0B4B-8C48-64174FB64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Clients Who Have Stuff They Shouldn’t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C3A0E-EB7C-7D4A-A2C9-3F09AD1460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Divorcing Spouses</a:t>
            </a:r>
          </a:p>
          <a:p>
            <a:pPr lvl="1"/>
            <a:r>
              <a:rPr lang="en-US" dirty="0"/>
              <a:t>Shared Computer</a:t>
            </a:r>
          </a:p>
          <a:p>
            <a:pPr lvl="1"/>
            <a:r>
              <a:rPr lang="en-US" dirty="0"/>
              <a:t>Stolen Password</a:t>
            </a:r>
          </a:p>
          <a:p>
            <a:r>
              <a:rPr lang="en-US" dirty="0"/>
              <a:t>Employee Whistleblowers</a:t>
            </a:r>
          </a:p>
          <a:p>
            <a:r>
              <a:rPr lang="en-US" dirty="0"/>
              <a:t>Innocent/Anonymous Receipt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0406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73C0A-31F3-EB40-8EAD-924E68D54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996" y="1217392"/>
            <a:ext cx="10515600" cy="2852737"/>
          </a:xfrm>
        </p:spPr>
        <p:txBody>
          <a:bodyPr anchor="ctr"/>
          <a:lstStyle/>
          <a:p>
            <a:pPr algn="ctr"/>
            <a:r>
              <a:rPr lang="en-US" dirty="0"/>
              <a:t>Tips and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29037170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9864B-8AE6-E44B-BAC9-ECD2C3483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8351"/>
          </a:xfrm>
        </p:spPr>
        <p:txBody>
          <a:bodyPr/>
          <a:lstStyle/>
          <a:p>
            <a:pPr algn="ctr"/>
            <a:r>
              <a:rPr lang="en-US" dirty="0"/>
              <a:t>Things To Consider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023DE-A1AC-804A-8613-41DD27092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1917"/>
            <a:ext cx="10515600" cy="4025735"/>
          </a:xfrm>
        </p:spPr>
        <p:txBody>
          <a:bodyPr>
            <a:normAutofit/>
          </a:bodyPr>
          <a:lstStyle/>
          <a:p>
            <a:r>
              <a:rPr lang="en-US" sz="3200" dirty="0"/>
              <a:t>Slow Down</a:t>
            </a:r>
          </a:p>
          <a:p>
            <a:pPr lvl="1"/>
            <a:r>
              <a:rPr lang="en-US" sz="2800" dirty="0"/>
              <a:t>Speed Is Often Not a Virtue</a:t>
            </a:r>
          </a:p>
        </p:txBody>
      </p:sp>
    </p:spTree>
    <p:extLst>
      <p:ext uri="{BB962C8B-B14F-4D97-AF65-F5344CB8AC3E}">
        <p14:creationId xmlns:p14="http://schemas.microsoft.com/office/powerpoint/2010/main" val="11214525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9864B-8AE6-E44B-BAC9-ECD2C3483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8351"/>
          </a:xfrm>
        </p:spPr>
        <p:txBody>
          <a:bodyPr/>
          <a:lstStyle/>
          <a:p>
            <a:pPr algn="ctr"/>
            <a:r>
              <a:rPr lang="en-US" dirty="0"/>
              <a:t>Things To Consider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023DE-A1AC-804A-8613-41DD27092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1917"/>
            <a:ext cx="10515600" cy="4025735"/>
          </a:xfrm>
        </p:spPr>
        <p:txBody>
          <a:bodyPr>
            <a:normAutofit/>
          </a:bodyPr>
          <a:lstStyle/>
          <a:p>
            <a:r>
              <a:rPr lang="en-US" sz="3200" dirty="0"/>
              <a:t>Ongoing Discussion with Entire Team</a:t>
            </a:r>
          </a:p>
          <a:p>
            <a:pPr lvl="1"/>
            <a:r>
              <a:rPr lang="en-US" sz="2800" dirty="0"/>
              <a:t>Lawyers and Non-lawyers</a:t>
            </a:r>
          </a:p>
          <a:p>
            <a:pPr lvl="1"/>
            <a:r>
              <a:rPr lang="en-US" sz="2800" dirty="0"/>
              <a:t>Not “One and Done”</a:t>
            </a:r>
          </a:p>
        </p:txBody>
      </p:sp>
    </p:spTree>
    <p:extLst>
      <p:ext uri="{BB962C8B-B14F-4D97-AF65-F5344CB8AC3E}">
        <p14:creationId xmlns:p14="http://schemas.microsoft.com/office/powerpoint/2010/main" val="12453081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9864B-8AE6-E44B-BAC9-ECD2C3483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8351"/>
          </a:xfrm>
        </p:spPr>
        <p:txBody>
          <a:bodyPr/>
          <a:lstStyle/>
          <a:p>
            <a:pPr algn="ctr"/>
            <a:r>
              <a:rPr lang="en-US" dirty="0"/>
              <a:t>Things To Consider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023DE-A1AC-804A-8613-41DD27092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1917"/>
            <a:ext cx="10515600" cy="4025735"/>
          </a:xfrm>
        </p:spPr>
        <p:txBody>
          <a:bodyPr>
            <a:normAutofit/>
          </a:bodyPr>
          <a:lstStyle/>
          <a:p>
            <a:r>
              <a:rPr lang="en-US" sz="3200" dirty="0"/>
              <a:t>Inform Clients</a:t>
            </a:r>
          </a:p>
          <a:p>
            <a:pPr lvl="1"/>
            <a:r>
              <a:rPr lang="en-US" sz="2800" dirty="0"/>
              <a:t>Alert them of risks</a:t>
            </a:r>
          </a:p>
          <a:p>
            <a:pPr lvl="1"/>
            <a:r>
              <a:rPr lang="en-US" sz="2800" dirty="0"/>
              <a:t>Tell them what you won’t ask them for by email</a:t>
            </a:r>
          </a:p>
          <a:p>
            <a:pPr lvl="1"/>
            <a:r>
              <a:rPr lang="en-US" sz="2800" dirty="0"/>
              <a:t>Encourage direct phone contact with you or your office</a:t>
            </a:r>
          </a:p>
        </p:txBody>
      </p:sp>
    </p:spTree>
    <p:extLst>
      <p:ext uri="{BB962C8B-B14F-4D97-AF65-F5344CB8AC3E}">
        <p14:creationId xmlns:p14="http://schemas.microsoft.com/office/powerpoint/2010/main" val="42742540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9864B-8AE6-E44B-BAC9-ECD2C3483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8351"/>
          </a:xfrm>
        </p:spPr>
        <p:txBody>
          <a:bodyPr/>
          <a:lstStyle/>
          <a:p>
            <a:pPr algn="ctr"/>
            <a:r>
              <a:rPr lang="en-US" dirty="0"/>
              <a:t>Things To Consider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023DE-A1AC-804A-8613-41DD27092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1917"/>
            <a:ext cx="10515600" cy="4025735"/>
          </a:xfrm>
        </p:spPr>
        <p:txBody>
          <a:bodyPr>
            <a:normAutofit/>
          </a:bodyPr>
          <a:lstStyle/>
          <a:p>
            <a:r>
              <a:rPr lang="en-US" sz="3200" dirty="0"/>
              <a:t>Look at Your Insurance</a:t>
            </a:r>
          </a:p>
          <a:p>
            <a:pPr lvl="1"/>
            <a:r>
              <a:rPr lang="en-US" sz="2800" dirty="0"/>
              <a:t>Decide what cyber coverage you need</a:t>
            </a:r>
          </a:p>
          <a:p>
            <a:pPr lvl="1"/>
            <a:r>
              <a:rPr lang="en-US" sz="2800" dirty="0"/>
              <a:t>Make sure you are getting what you think you are</a:t>
            </a:r>
          </a:p>
        </p:txBody>
      </p:sp>
    </p:spTree>
    <p:extLst>
      <p:ext uri="{BB962C8B-B14F-4D97-AF65-F5344CB8AC3E}">
        <p14:creationId xmlns:p14="http://schemas.microsoft.com/office/powerpoint/2010/main" val="8777965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9864B-8AE6-E44B-BAC9-ECD2C3483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8351"/>
          </a:xfrm>
        </p:spPr>
        <p:txBody>
          <a:bodyPr/>
          <a:lstStyle/>
          <a:p>
            <a:pPr algn="ctr"/>
            <a:r>
              <a:rPr lang="en-US" dirty="0"/>
              <a:t>Things To Consider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023DE-A1AC-804A-8613-41DD27092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1917"/>
            <a:ext cx="10515600" cy="4025735"/>
          </a:xfrm>
        </p:spPr>
        <p:txBody>
          <a:bodyPr>
            <a:normAutofit/>
          </a:bodyPr>
          <a:lstStyle/>
          <a:p>
            <a:r>
              <a:rPr lang="en-US" sz="3200" dirty="0"/>
              <a:t>Don’t Be Spooked by Technology</a:t>
            </a:r>
          </a:p>
          <a:p>
            <a:r>
              <a:rPr lang="en-US" sz="3200" dirty="0"/>
              <a:t>You Can Do This</a:t>
            </a:r>
          </a:p>
          <a:p>
            <a:pPr lvl="1"/>
            <a:r>
              <a:rPr lang="en-US" sz="2800" dirty="0"/>
              <a:t>Good judgment</a:t>
            </a:r>
          </a:p>
          <a:p>
            <a:pPr lvl="1"/>
            <a:r>
              <a:rPr lang="en-US" sz="2800" dirty="0"/>
              <a:t>Issue Spotting - Risk Management</a:t>
            </a:r>
          </a:p>
          <a:p>
            <a:pPr lvl="1"/>
            <a:r>
              <a:rPr lang="en-US" sz="2800" dirty="0"/>
              <a:t>Asking good questions</a:t>
            </a:r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64548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EC503-A763-AB4C-8B7A-9C41E7B88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ABA Formal Op. 483 – Data Breach Response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C0028-5053-6043-983A-9FEB936C8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3986"/>
            <a:ext cx="10515600" cy="3772414"/>
          </a:xfrm>
        </p:spPr>
        <p:txBody>
          <a:bodyPr/>
          <a:lstStyle/>
          <a:p>
            <a:r>
              <a:rPr lang="en-US" sz="1800" dirty="0">
                <a:hlinkClick r:id="rId2"/>
              </a:rPr>
              <a:t>https://www.americanbar.org/content/dam/aba/administrative/professional_responsibility/aba_formal_op_483.pdf</a:t>
            </a:r>
            <a:endParaRPr lang="en-US" sz="1800" dirty="0"/>
          </a:p>
          <a:p>
            <a:r>
              <a:rPr lang="en-US" dirty="0"/>
              <a:t>“law enforcement officials regularly divide business entities into two categories: those that have been hacked and those that will be” </a:t>
            </a:r>
          </a:p>
          <a:p>
            <a:r>
              <a:rPr lang="en-US" dirty="0"/>
              <a:t>Focuses on response following a data breach</a:t>
            </a:r>
          </a:p>
          <a:p>
            <a:pPr lvl="1"/>
            <a:r>
              <a:rPr lang="en-US" dirty="0"/>
              <a:t>Containment</a:t>
            </a:r>
          </a:p>
          <a:p>
            <a:pPr lvl="1"/>
            <a:r>
              <a:rPr lang="en-US" dirty="0"/>
              <a:t>Notification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228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AEFEA-4121-0A4A-AC99-F57F1805B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4601"/>
          </a:xfrm>
        </p:spPr>
        <p:txBody>
          <a:bodyPr/>
          <a:lstStyle/>
          <a:p>
            <a:pPr algn="ctr"/>
            <a:r>
              <a:rPr lang="en-US" dirty="0"/>
              <a:t>Me. Op. 220 – Duties re Cyberattacks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DE7AD-ABAD-AD4B-8D3E-20A694ECC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0043"/>
            <a:ext cx="10515600" cy="3978232"/>
          </a:xfrm>
        </p:spPr>
        <p:txBody>
          <a:bodyPr>
            <a:normAutofit fontScale="92500" lnSpcReduction="10000"/>
          </a:bodyPr>
          <a:lstStyle/>
          <a:p>
            <a:r>
              <a:rPr lang="en-US" sz="1900" dirty="0">
                <a:hlinkClick r:id="rId2"/>
              </a:rPr>
              <a:t>https://www.mebaroverseers.org/attorney_services/opinion.html?id=1267989</a:t>
            </a:r>
            <a:endParaRPr lang="en-US" sz="1900" dirty="0"/>
          </a:p>
          <a:p>
            <a:r>
              <a:rPr lang="en-US" dirty="0"/>
              <a:t>Largely follows ABA No. 483 on response</a:t>
            </a:r>
          </a:p>
          <a:p>
            <a:r>
              <a:rPr lang="en-US" dirty="0"/>
              <a:t>But not entirely – former clients</a:t>
            </a:r>
          </a:p>
          <a:p>
            <a:r>
              <a:rPr lang="en-US" dirty="0"/>
              <a:t>Goes beyond Op. 483 – duty of prevention</a:t>
            </a:r>
          </a:p>
          <a:p>
            <a:r>
              <a:rPr lang="en-US" dirty="0"/>
              <a:t>Duty to use technology safely</a:t>
            </a:r>
          </a:p>
          <a:p>
            <a:r>
              <a:rPr lang="en-US" dirty="0"/>
              <a:t>Standard is reasonableness</a:t>
            </a:r>
          </a:p>
          <a:p>
            <a:pPr lvl="1"/>
            <a:r>
              <a:rPr lang="en-US" dirty="0"/>
              <a:t>Assess risks</a:t>
            </a:r>
          </a:p>
          <a:p>
            <a:pPr lvl="1"/>
            <a:r>
              <a:rPr lang="en-US" dirty="0"/>
              <a:t>Institute appropriate security</a:t>
            </a:r>
          </a:p>
          <a:p>
            <a:pPr lvl="1"/>
            <a:r>
              <a:rPr lang="en-US" dirty="0"/>
              <a:t>Keep it current</a:t>
            </a:r>
          </a:p>
          <a:p>
            <a:pPr lvl="1"/>
            <a:r>
              <a:rPr lang="en-US" dirty="0"/>
              <a:t>Update as risks evolve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31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54331-ECB2-CD49-B213-AA3DF4B27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Duty to Monitor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6AA92-9C12-5046-9D56-EA89A4713E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Op. 220 says you have a duty to understand the technology you use, implement adequate security and have “baseline competence”</a:t>
            </a:r>
          </a:p>
          <a:p>
            <a:r>
              <a:rPr lang="en-US" dirty="0"/>
              <a:t>You don’t have to be a tech expert </a:t>
            </a:r>
          </a:p>
          <a:p>
            <a:r>
              <a:rPr lang="en-US" dirty="0"/>
              <a:t>You do have to be capable of asking questions and getting reasonable assurances of the adequacy of safeguards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418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54331-ECB2-CD49-B213-AA3DF4B27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Duty to Monitor – Some Key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6AA92-9C12-5046-9D56-EA89A4713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3986"/>
            <a:ext cx="10515600" cy="3772414"/>
          </a:xfrm>
        </p:spPr>
        <p:txBody>
          <a:bodyPr>
            <a:normAutofit/>
          </a:bodyPr>
          <a:lstStyle/>
          <a:p>
            <a:r>
              <a:rPr lang="en-US" dirty="0"/>
              <a:t>The key issue is confidentiality of client information</a:t>
            </a:r>
          </a:p>
          <a:p>
            <a:r>
              <a:rPr lang="en-US" dirty="0"/>
              <a:t>For all your tech, be asking</a:t>
            </a:r>
          </a:p>
          <a:p>
            <a:pPr lvl="1"/>
            <a:r>
              <a:rPr lang="en-US" dirty="0"/>
              <a:t>How is the information secured against unauthorized access</a:t>
            </a:r>
          </a:p>
          <a:p>
            <a:pPr lvl="2"/>
            <a:r>
              <a:rPr lang="en-US" dirty="0"/>
              <a:t>In the ordinary course (password policies, access controls, encryption)</a:t>
            </a:r>
          </a:p>
          <a:p>
            <a:pPr lvl="2"/>
            <a:r>
              <a:rPr lang="en-US" dirty="0"/>
              <a:t>If something goes wrong (lost devices, intrusion into a network)</a:t>
            </a:r>
          </a:p>
          <a:p>
            <a:pPr lvl="1"/>
            <a:r>
              <a:rPr lang="en-US" dirty="0"/>
              <a:t>What can be done to detect unauthorized access</a:t>
            </a:r>
          </a:p>
          <a:p>
            <a:pPr lvl="1"/>
            <a:r>
              <a:rPr lang="en-US" dirty="0"/>
              <a:t>How can we assure uninterrupted access for ourselves (backup, disaster recovery)</a:t>
            </a:r>
          </a:p>
        </p:txBody>
      </p:sp>
    </p:spTree>
    <p:extLst>
      <p:ext uri="{BB962C8B-B14F-4D97-AF65-F5344CB8AC3E}">
        <p14:creationId xmlns:p14="http://schemas.microsoft.com/office/powerpoint/2010/main" val="3769592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54331-ECB2-CD49-B213-AA3DF4B27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Duty to Monitor – Areas of Concern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6AA92-9C12-5046-9D56-EA89A4713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3986"/>
            <a:ext cx="10515600" cy="3772414"/>
          </a:xfrm>
        </p:spPr>
        <p:txBody>
          <a:bodyPr>
            <a:normAutofit/>
          </a:bodyPr>
          <a:lstStyle/>
          <a:p>
            <a:r>
              <a:rPr lang="en-US" dirty="0"/>
              <a:t>Computers, phones, tablets, etc.</a:t>
            </a:r>
          </a:p>
          <a:p>
            <a:r>
              <a:rPr lang="en-US" dirty="0"/>
              <a:t>Website</a:t>
            </a:r>
          </a:p>
          <a:p>
            <a:r>
              <a:rPr lang="en-US" dirty="0"/>
              <a:t>Payment systems</a:t>
            </a:r>
          </a:p>
          <a:p>
            <a:r>
              <a:rPr lang="en-US" dirty="0"/>
              <a:t>Network storage</a:t>
            </a:r>
          </a:p>
          <a:p>
            <a:r>
              <a:rPr lang="en-US" dirty="0"/>
              <a:t>Cloud or off-site storage (incl. flash drives, portable drives)</a:t>
            </a:r>
          </a:p>
          <a:p>
            <a:r>
              <a:rPr lang="en-US" dirty="0"/>
              <a:t>Email</a:t>
            </a:r>
          </a:p>
        </p:txBody>
      </p:sp>
    </p:spTree>
    <p:extLst>
      <p:ext uri="{BB962C8B-B14F-4D97-AF65-F5344CB8AC3E}">
        <p14:creationId xmlns:p14="http://schemas.microsoft.com/office/powerpoint/2010/main" val="3512332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54331-ECB2-CD49-B213-AA3DF4B27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Duty to Monitor – Some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6AA92-9C12-5046-9D56-EA89A4713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3986"/>
            <a:ext cx="10515600" cy="3772414"/>
          </a:xfrm>
        </p:spPr>
        <p:txBody>
          <a:bodyPr>
            <a:normAutofit/>
          </a:bodyPr>
          <a:lstStyle/>
          <a:p>
            <a:r>
              <a:rPr lang="en-US" dirty="0"/>
              <a:t>Devices should be protected with strong passwords</a:t>
            </a:r>
          </a:p>
          <a:p>
            <a:r>
              <a:rPr lang="en-US" dirty="0"/>
              <a:t>Have the ability to locate or remotely wipe or lockout any lost device</a:t>
            </a:r>
          </a:p>
          <a:p>
            <a:r>
              <a:rPr lang="en-US" dirty="0"/>
              <a:t>Software updates should be made routinely – this especially includes operating system updates</a:t>
            </a:r>
          </a:p>
          <a:p>
            <a:r>
              <a:rPr lang="en-US" dirty="0"/>
              <a:t>You should have secure backup, offsite, readily accessible in case of disaster (e.g. fire)</a:t>
            </a:r>
          </a:p>
        </p:txBody>
      </p:sp>
    </p:spTree>
    <p:extLst>
      <p:ext uri="{BB962C8B-B14F-4D97-AF65-F5344CB8AC3E}">
        <p14:creationId xmlns:p14="http://schemas.microsoft.com/office/powerpoint/2010/main" val="1333674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29C7D0ED-51B2-A54B-BCAA-7ECE58941EBF}" vid="{E202906F-4186-F44C-95EF-7CACC1060FD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63AC8ECD8E1945A31303DE48377E51" ma:contentTypeVersion="13" ma:contentTypeDescription="Create a new document." ma:contentTypeScope="" ma:versionID="6fd61e99f4a9770652ecf100426b771a">
  <xsd:schema xmlns:xsd="http://www.w3.org/2001/XMLSchema" xmlns:xs="http://www.w3.org/2001/XMLSchema" xmlns:p="http://schemas.microsoft.com/office/2006/metadata/properties" xmlns:ns2="f273ed63-55e6-48ab-8b11-8ed09de2ab1d" xmlns:ns3="3d9b7155-6f19-4695-9ab2-cb3184b4bc1b" targetNamespace="http://schemas.microsoft.com/office/2006/metadata/properties" ma:root="true" ma:fieldsID="3eae32e7e9a30ed3449632a423cc72a8" ns2:_="" ns3:_="">
    <xsd:import namespace="f273ed63-55e6-48ab-8b11-8ed09de2ab1d"/>
    <xsd:import namespace="3d9b7155-6f19-4695-9ab2-cb3184b4bc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73ed63-55e6-48ab-8b11-8ed09de2ab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9b7155-6f19-4695-9ab2-cb3184b4bc1b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3CDCB29-F955-4BE9-BACE-90DCBA45B7F6}"/>
</file>

<file path=customXml/itemProps2.xml><?xml version="1.0" encoding="utf-8"?>
<ds:datastoreItem xmlns:ds="http://schemas.openxmlformats.org/officeDocument/2006/customXml" ds:itemID="{40BB63A7-1A5D-4B5D-96FA-DC72140C08E2}"/>
</file>

<file path=customXml/itemProps3.xml><?xml version="1.0" encoding="utf-8"?>
<ds:datastoreItem xmlns:ds="http://schemas.openxmlformats.org/officeDocument/2006/customXml" ds:itemID="{35ED2C5E-C5C6-4831-88A4-8263CBD8FCC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1276</TotalTime>
  <Words>1323</Words>
  <Application>Microsoft Macintosh PowerPoint</Application>
  <PresentationFormat>Widescreen</PresentationFormat>
  <Paragraphs>193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9" baseType="lpstr">
      <vt:lpstr>Arial</vt:lpstr>
      <vt:lpstr>Gill Sans MT</vt:lpstr>
      <vt:lpstr>Office Theme</vt:lpstr>
      <vt:lpstr>Staying Current with Legal Ethics in a Digital World</vt:lpstr>
      <vt:lpstr>Overview</vt:lpstr>
      <vt:lpstr>Regulatory Environment</vt:lpstr>
      <vt:lpstr>ABA Formal Op. 483 – Data Breach Response</vt:lpstr>
      <vt:lpstr>Me. Op. 220 – Duties re Cyberattacks</vt:lpstr>
      <vt:lpstr>Duty to Monitor</vt:lpstr>
      <vt:lpstr>Duty to Monitor – Some Key Questions</vt:lpstr>
      <vt:lpstr>Duty to Monitor – Areas of Concern</vt:lpstr>
      <vt:lpstr>Duty to Monitor – Some Basics</vt:lpstr>
      <vt:lpstr>ABA Formal Op. 477R – Protecting Confidentiality When Communicating Over the Internet</vt:lpstr>
      <vt:lpstr>ABA Formal Op. 477R – Reasonableness Factors</vt:lpstr>
      <vt:lpstr>ABA Formal Op. 477R – Key Recommendations</vt:lpstr>
      <vt:lpstr>Opinions on Other Issues</vt:lpstr>
      <vt:lpstr>Rules Recap</vt:lpstr>
      <vt:lpstr>Threat Environment</vt:lpstr>
      <vt:lpstr>Inadvertent Disclosure – Getting by Mistake</vt:lpstr>
      <vt:lpstr>Inadvertent Disclosure – Sending by Mistake</vt:lpstr>
      <vt:lpstr>Hacking and Phishing</vt:lpstr>
      <vt:lpstr>Hacking</vt:lpstr>
      <vt:lpstr>Phishing</vt:lpstr>
      <vt:lpstr>PowerPoint Presentation</vt:lpstr>
      <vt:lpstr>PowerPoint Presentation</vt:lpstr>
      <vt:lpstr>PowerPoint Presentation</vt:lpstr>
      <vt:lpstr>Phishing</vt:lpstr>
      <vt:lpstr>Phishing</vt:lpstr>
      <vt:lpstr>Law-Firm Related Scams</vt:lpstr>
      <vt:lpstr>Law-Firm Related Scams</vt:lpstr>
      <vt:lpstr>Clients Who Have Stuff They Shouldn’t</vt:lpstr>
      <vt:lpstr>Clients Who Have Stuff They Shouldn’t</vt:lpstr>
      <vt:lpstr>Clients Who Have Stuff They Shouldn’t</vt:lpstr>
      <vt:lpstr>Tips and Recommendations</vt:lpstr>
      <vt:lpstr>Things To Consider</vt:lpstr>
      <vt:lpstr>Things To Consider</vt:lpstr>
      <vt:lpstr>Things To Consider</vt:lpstr>
      <vt:lpstr>Things To Consider</vt:lpstr>
      <vt:lpstr>Things To Consider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Cliff Ruprecht</dc:creator>
  <cp:lastModifiedBy>Cliff Ruprecht</cp:lastModifiedBy>
  <cp:revision>12</cp:revision>
  <dcterms:created xsi:type="dcterms:W3CDTF">2021-10-26T18:35:46Z</dcterms:created>
  <dcterms:modified xsi:type="dcterms:W3CDTF">2021-10-29T15:32:33Z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0x0101004F63AC8ECD8E1945A31303DE48377E51</vt:lpwstr>
  </property>
</Properties>
</file>